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9" r:id="rId2"/>
    <p:sldMasterId id="2147483688" r:id="rId3"/>
    <p:sldMasterId id="2147483707" r:id="rId4"/>
  </p:sldMasterIdLst>
  <p:notesMasterIdLst>
    <p:notesMasterId r:id="rId44"/>
  </p:notesMasterIdLst>
  <p:sldIdLst>
    <p:sldId id="415" r:id="rId5"/>
    <p:sldId id="416" r:id="rId6"/>
    <p:sldId id="650" r:id="rId7"/>
    <p:sldId id="713" r:id="rId8"/>
    <p:sldId id="449" r:id="rId9"/>
    <p:sldId id="675" r:id="rId10"/>
    <p:sldId id="477" r:id="rId11"/>
    <p:sldId id="502" r:id="rId12"/>
    <p:sldId id="677" r:id="rId13"/>
    <p:sldId id="678" r:id="rId14"/>
    <p:sldId id="679" r:id="rId15"/>
    <p:sldId id="504" r:id="rId16"/>
    <p:sldId id="345" r:id="rId17"/>
    <p:sldId id="715" r:id="rId18"/>
    <p:sldId id="624" r:id="rId19"/>
    <p:sldId id="676" r:id="rId20"/>
    <p:sldId id="625" r:id="rId21"/>
    <p:sldId id="445" r:id="rId22"/>
    <p:sldId id="592" r:id="rId23"/>
    <p:sldId id="349" r:id="rId24"/>
    <p:sldId id="350" r:id="rId25"/>
    <p:sldId id="646" r:id="rId26"/>
    <p:sldId id="351" r:id="rId27"/>
    <p:sldId id="648" r:id="rId28"/>
    <p:sldId id="680" r:id="rId29"/>
    <p:sldId id="682" r:id="rId30"/>
    <p:sldId id="681" r:id="rId31"/>
    <p:sldId id="354" r:id="rId32"/>
    <p:sldId id="355" r:id="rId33"/>
    <p:sldId id="365" r:id="rId34"/>
    <p:sldId id="364" r:id="rId35"/>
    <p:sldId id="722" r:id="rId36"/>
    <p:sldId id="366" r:id="rId37"/>
    <p:sldId id="357" r:id="rId38"/>
    <p:sldId id="530" r:id="rId39"/>
    <p:sldId id="723" r:id="rId40"/>
    <p:sldId id="724" r:id="rId41"/>
    <p:sldId id="725" r:id="rId42"/>
    <p:sldId id="447" r:id="rId43"/>
  </p:sldIdLst>
  <p:sldSz cx="12192000" cy="6858000"/>
  <p:notesSz cx="6858000" cy="9144000"/>
  <p:embeddedFontLst>
    <p:embeddedFont>
      <p:font typeface="Garamond" panose="02020404030301010803" pitchFamily="18" charset="0"/>
      <p:regular r:id="rId45"/>
      <p:bold r:id="rId46"/>
      <p:italic r:id="rId47"/>
    </p:embeddedFont>
    <p:embeddedFont>
      <p:font typeface="Impact" panose="020B0806030902050204" pitchFamily="34" charset="0"/>
      <p:regular r:id="rId48"/>
    </p:embeddedFont>
    <p:embeddedFont>
      <p:font typeface="Tw Cen MT" panose="020B0602020104020603" pitchFamily="34" charset="0"/>
      <p:regular r:id="rId49"/>
      <p:bold r:id="rId50"/>
      <p:italic r:id="rId51"/>
      <p:boldItalic r:id="rId52"/>
    </p:embeddedFont>
    <p:embeddedFont>
      <p:font typeface="等线" panose="02010600030101010101" pitchFamily="2" charset="-122"/>
      <p:regular r:id="rId53"/>
      <p:bold r:id="rId54"/>
    </p:embeddedFont>
    <p:embeddedFont>
      <p:font typeface="等线 Light" panose="02010600030101010101" pitchFamily="2" charset="-122"/>
      <p:regular r:id="rId55"/>
    </p:embeddedFont>
    <p:embeddedFont>
      <p:font typeface="方正姚体" panose="02010601030101010101" pitchFamily="2" charset="-122"/>
      <p:regular r:id="rId56"/>
    </p:embeddedFont>
    <p:embeddedFont>
      <p:font typeface="黑体" panose="02010609060101010101" pitchFamily="49" charset="-122"/>
      <p:regular r:id="rId57"/>
    </p:embeddedFont>
    <p:embeddedFont>
      <p:font typeface="华文琥珀" panose="02010800040101010101" pitchFamily="2" charset="-122"/>
      <p:regular r:id="rId58"/>
    </p:embeddedFont>
    <p:embeddedFont>
      <p:font typeface="华文楷体" panose="02010600040101010101" pitchFamily="2" charset="-122"/>
      <p:regular r:id="rId59"/>
    </p:embeddedFont>
    <p:embeddedFont>
      <p:font typeface="楷体" panose="02010609060101010101" pitchFamily="49" charset="-122"/>
      <p:regular r:id="rId60"/>
    </p:embeddedFont>
    <p:embeddedFont>
      <p:font typeface="微软雅黑" panose="020B0503020204020204" pitchFamily="34" charset="-122"/>
      <p:regular r:id="rId61"/>
      <p:bold r:id="rId62"/>
    </p:embeddedFont>
    <p:embeddedFont>
      <p:font typeface="幼圆" panose="02010509060101010101" pitchFamily="49" charset="-122"/>
      <p:regular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B1C8476-13B9-4787-A32F-A53F32AF2078}">
          <p14:sldIdLst>
            <p14:sldId id="415"/>
            <p14:sldId id="416"/>
            <p14:sldId id="650"/>
            <p14:sldId id="713"/>
            <p14:sldId id="449"/>
            <p14:sldId id="675"/>
            <p14:sldId id="477"/>
            <p14:sldId id="502"/>
            <p14:sldId id="677"/>
            <p14:sldId id="678"/>
            <p14:sldId id="679"/>
            <p14:sldId id="504"/>
            <p14:sldId id="345"/>
            <p14:sldId id="715"/>
            <p14:sldId id="624"/>
            <p14:sldId id="676"/>
            <p14:sldId id="625"/>
            <p14:sldId id="445"/>
            <p14:sldId id="592"/>
            <p14:sldId id="349"/>
            <p14:sldId id="350"/>
            <p14:sldId id="646"/>
            <p14:sldId id="351"/>
            <p14:sldId id="648"/>
            <p14:sldId id="680"/>
            <p14:sldId id="682"/>
            <p14:sldId id="681"/>
            <p14:sldId id="354"/>
            <p14:sldId id="355"/>
            <p14:sldId id="365"/>
            <p14:sldId id="364"/>
            <p14:sldId id="722"/>
            <p14:sldId id="366"/>
            <p14:sldId id="357"/>
            <p14:sldId id="530"/>
            <p14:sldId id="723"/>
            <p14:sldId id="724"/>
            <p14:sldId id="725"/>
          </p14:sldIdLst>
        </p14:section>
        <p14:section name="第 8 节" id="{B16BC628-DAB4-4153-A711-C2C35D873F6B}">
          <p14:sldIdLst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云冲 钱" initials="云冲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FC000"/>
    <a:srgbClr val="4472C4"/>
    <a:srgbClr val="000D2A"/>
    <a:srgbClr val="000A20"/>
    <a:srgbClr val="000E2C"/>
    <a:srgbClr val="000C26"/>
    <a:srgbClr val="001136"/>
    <a:srgbClr val="000F30"/>
    <a:srgbClr val="001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424" autoAdjust="0"/>
  </p:normalViewPr>
  <p:slideViewPr>
    <p:cSldViewPr snapToGrid="0">
      <p:cViewPr varScale="1">
        <p:scale>
          <a:sx n="97" d="100"/>
          <a:sy n="97" d="100"/>
        </p:scale>
        <p:origin x="45" y="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_BIT_Postgraduate\Electric-Load-Forecast\DayLoad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_BIT_Postgraduate\Electric-Load-Forecast\DayLoad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zreal\Desktop\&#25968;&#25454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2016-2017</a:t>
            </a:r>
            <a:r>
              <a:rPr lang="zh-CN" altLang="en-US"/>
              <a:t>年节假日负荷图</a:t>
            </a:r>
            <a:endParaRPr lang="en-US" altLang="zh-CN"/>
          </a:p>
        </c:rich>
      </c:tx>
      <c:layout>
        <c:manualLayout>
          <c:xMode val="edge"/>
          <c:yMode val="edge"/>
          <c:x val="0.27338827494970103"/>
          <c:y val="1.162837193235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val>
            <c:numRef>
              <c:f>DayLoadSet!$E$2:$E$732</c:f>
              <c:numCache>
                <c:formatCode>General</c:formatCode>
                <c:ptCount val="58"/>
                <c:pt idx="0">
                  <c:v>4136.9319999999998</c:v>
                </c:pt>
                <c:pt idx="1">
                  <c:v>4338.8999999999996</c:v>
                </c:pt>
                <c:pt idx="2">
                  <c:v>4801.732</c:v>
                </c:pt>
                <c:pt idx="3">
                  <c:v>4523.4679999999998</c:v>
                </c:pt>
                <c:pt idx="4">
                  <c:v>24232.668000000001</c:v>
                </c:pt>
                <c:pt idx="5">
                  <c:v>3614.732</c:v>
                </c:pt>
                <c:pt idx="6">
                  <c:v>3756.4</c:v>
                </c:pt>
                <c:pt idx="7">
                  <c:v>3264.3679999999999</c:v>
                </c:pt>
                <c:pt idx="8">
                  <c:v>4503.0640000000003</c:v>
                </c:pt>
                <c:pt idx="9">
                  <c:v>67898.236000000004</c:v>
                </c:pt>
                <c:pt idx="10">
                  <c:v>20941.036</c:v>
                </c:pt>
                <c:pt idx="11">
                  <c:v>8263.0319999999992</c:v>
                </c:pt>
                <c:pt idx="12">
                  <c:v>10346.067999999999</c:v>
                </c:pt>
                <c:pt idx="13">
                  <c:v>8516.4279999999999</c:v>
                </c:pt>
                <c:pt idx="14">
                  <c:v>2042.404</c:v>
                </c:pt>
                <c:pt idx="15">
                  <c:v>14503.364</c:v>
                </c:pt>
                <c:pt idx="16">
                  <c:v>21327.428</c:v>
                </c:pt>
                <c:pt idx="17">
                  <c:v>4288</c:v>
                </c:pt>
                <c:pt idx="18">
                  <c:v>5925.84</c:v>
                </c:pt>
                <c:pt idx="19">
                  <c:v>6391.6239999999998</c:v>
                </c:pt>
                <c:pt idx="20">
                  <c:v>7519.24</c:v>
                </c:pt>
                <c:pt idx="21">
                  <c:v>6241.4679999999998</c:v>
                </c:pt>
                <c:pt idx="22">
                  <c:v>3172.6680000000001</c:v>
                </c:pt>
                <c:pt idx="23">
                  <c:v>4346.0640000000003</c:v>
                </c:pt>
                <c:pt idx="24">
                  <c:v>7759.8720000000003</c:v>
                </c:pt>
                <c:pt idx="25">
                  <c:v>20362.932000000001</c:v>
                </c:pt>
                <c:pt idx="26">
                  <c:v>2963.96</c:v>
                </c:pt>
                <c:pt idx="27">
                  <c:v>6267.2079999999996</c:v>
                </c:pt>
                <c:pt idx="28">
                  <c:v>9836.5920000000006</c:v>
                </c:pt>
                <c:pt idx="29">
                  <c:v>5986.16</c:v>
                </c:pt>
                <c:pt idx="30">
                  <c:v>6056.8</c:v>
                </c:pt>
                <c:pt idx="31">
                  <c:v>7677.7359999999999</c:v>
                </c:pt>
                <c:pt idx="32">
                  <c:v>11846.056</c:v>
                </c:pt>
                <c:pt idx="33">
                  <c:v>3272.8679999999999</c:v>
                </c:pt>
                <c:pt idx="34">
                  <c:v>48466.22</c:v>
                </c:pt>
                <c:pt idx="35">
                  <c:v>8691.2720000000008</c:v>
                </c:pt>
                <c:pt idx="36">
                  <c:v>6491.6239999999998</c:v>
                </c:pt>
                <c:pt idx="37">
                  <c:v>15106.843999999999</c:v>
                </c:pt>
                <c:pt idx="38">
                  <c:v>3324.1880000000001</c:v>
                </c:pt>
                <c:pt idx="39">
                  <c:v>4339.8720000000003</c:v>
                </c:pt>
                <c:pt idx="40">
                  <c:v>8575.4879999999994</c:v>
                </c:pt>
                <c:pt idx="41">
                  <c:v>4695.9799999999996</c:v>
                </c:pt>
                <c:pt idx="42">
                  <c:v>19473.808000000001</c:v>
                </c:pt>
                <c:pt idx="43">
                  <c:v>3620.6</c:v>
                </c:pt>
                <c:pt idx="44">
                  <c:v>3838.3</c:v>
                </c:pt>
                <c:pt idx="45">
                  <c:v>13364.136</c:v>
                </c:pt>
                <c:pt idx="46">
                  <c:v>20860.02</c:v>
                </c:pt>
                <c:pt idx="47">
                  <c:v>5141.5200000000004</c:v>
                </c:pt>
                <c:pt idx="48">
                  <c:v>11778.94</c:v>
                </c:pt>
                <c:pt idx="49">
                  <c:v>4592.7759999999998</c:v>
                </c:pt>
                <c:pt idx="50">
                  <c:v>3899.9639999999999</c:v>
                </c:pt>
                <c:pt idx="51">
                  <c:v>8997.5959999999995</c:v>
                </c:pt>
                <c:pt idx="52">
                  <c:v>4950.5519999999997</c:v>
                </c:pt>
                <c:pt idx="53">
                  <c:v>3782.64</c:v>
                </c:pt>
                <c:pt idx="54">
                  <c:v>3770.62</c:v>
                </c:pt>
                <c:pt idx="55">
                  <c:v>3389.1280000000002</c:v>
                </c:pt>
                <c:pt idx="56">
                  <c:v>13458.843999999999</c:v>
                </c:pt>
                <c:pt idx="57">
                  <c:v>5741.5320000000002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BE-4DA1-AED5-53D1FDD574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5549960"/>
        <c:axId val="825548976"/>
      </c:barChart>
      <c:catAx>
        <c:axId val="8255499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48976"/>
        <c:crosses val="autoZero"/>
        <c:auto val="1"/>
        <c:lblAlgn val="ctr"/>
        <c:lblOffset val="100"/>
        <c:noMultiLvlLbl val="0"/>
      </c:catAx>
      <c:valAx>
        <c:axId val="82554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49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gradFill flip="none" rotWithShape="1">
        <a:gsLst>
          <a:gs pos="0">
            <a:schemeClr val="accent6">
              <a:lumMod val="40000"/>
              <a:lumOff val="60000"/>
            </a:schemeClr>
          </a:gs>
          <a:gs pos="46000">
            <a:schemeClr val="accent6">
              <a:lumMod val="95000"/>
              <a:lumOff val="5000"/>
            </a:schemeClr>
          </a:gs>
          <a:gs pos="100000">
            <a:schemeClr val="accent6">
              <a:lumMod val="60000"/>
            </a:schemeClr>
          </a:gs>
        </a:gsLst>
        <a:path path="circle">
          <a:fillToRect l="50000" t="130000" r="50000" b="-30000"/>
        </a:path>
        <a:tileRect/>
      </a:gra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/>
              <a:t>2016-2017</a:t>
            </a:r>
            <a:r>
              <a:rPr lang="zh-CN" altLang="en-US"/>
              <a:t>年节假日负荷图</a:t>
            </a:r>
            <a:endParaRPr lang="en-US" altLang="zh-CN"/>
          </a:p>
        </c:rich>
      </c:tx>
      <c:layout>
        <c:manualLayout>
          <c:xMode val="edge"/>
          <c:yMode val="edge"/>
          <c:x val="0.27338827494970103"/>
          <c:y val="1.162837193235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val>
            <c:numRef>
              <c:f>DayLoadSet!$E$2:$E$732</c:f>
              <c:numCache>
                <c:formatCode>General</c:formatCode>
                <c:ptCount val="58"/>
                <c:pt idx="0">
                  <c:v>4136.9319999999998</c:v>
                </c:pt>
                <c:pt idx="1">
                  <c:v>4338.8999999999996</c:v>
                </c:pt>
                <c:pt idx="2">
                  <c:v>4801.732</c:v>
                </c:pt>
                <c:pt idx="3">
                  <c:v>4523.4679999999998</c:v>
                </c:pt>
                <c:pt idx="4">
                  <c:v>24232.668000000001</c:v>
                </c:pt>
                <c:pt idx="5">
                  <c:v>3614.732</c:v>
                </c:pt>
                <c:pt idx="6">
                  <c:v>3756.4</c:v>
                </c:pt>
                <c:pt idx="7">
                  <c:v>3264.3679999999999</c:v>
                </c:pt>
                <c:pt idx="8">
                  <c:v>4503.0640000000003</c:v>
                </c:pt>
                <c:pt idx="9">
                  <c:v>67898.236000000004</c:v>
                </c:pt>
                <c:pt idx="10">
                  <c:v>20941.036</c:v>
                </c:pt>
                <c:pt idx="11">
                  <c:v>8263.0319999999992</c:v>
                </c:pt>
                <c:pt idx="12">
                  <c:v>10346.067999999999</c:v>
                </c:pt>
                <c:pt idx="13">
                  <c:v>8516.4279999999999</c:v>
                </c:pt>
                <c:pt idx="14">
                  <c:v>2042.404</c:v>
                </c:pt>
                <c:pt idx="15">
                  <c:v>14503.364</c:v>
                </c:pt>
                <c:pt idx="16">
                  <c:v>21327.428</c:v>
                </c:pt>
                <c:pt idx="17">
                  <c:v>4288</c:v>
                </c:pt>
                <c:pt idx="18">
                  <c:v>5925.84</c:v>
                </c:pt>
                <c:pt idx="19">
                  <c:v>6391.6239999999998</c:v>
                </c:pt>
                <c:pt idx="20">
                  <c:v>7519.24</c:v>
                </c:pt>
                <c:pt idx="21">
                  <c:v>6241.4679999999998</c:v>
                </c:pt>
                <c:pt idx="22">
                  <c:v>3172.6680000000001</c:v>
                </c:pt>
                <c:pt idx="23">
                  <c:v>4346.0640000000003</c:v>
                </c:pt>
                <c:pt idx="24">
                  <c:v>7759.8720000000003</c:v>
                </c:pt>
                <c:pt idx="25">
                  <c:v>20362.932000000001</c:v>
                </c:pt>
                <c:pt idx="26">
                  <c:v>2963.96</c:v>
                </c:pt>
                <c:pt idx="27">
                  <c:v>6267.2079999999996</c:v>
                </c:pt>
                <c:pt idx="28">
                  <c:v>9836.5920000000006</c:v>
                </c:pt>
                <c:pt idx="29">
                  <c:v>5986.16</c:v>
                </c:pt>
                <c:pt idx="30">
                  <c:v>6056.8</c:v>
                </c:pt>
                <c:pt idx="31">
                  <c:v>7677.7359999999999</c:v>
                </c:pt>
                <c:pt idx="32">
                  <c:v>11846.056</c:v>
                </c:pt>
                <c:pt idx="33">
                  <c:v>3272.8679999999999</c:v>
                </c:pt>
                <c:pt idx="34">
                  <c:v>48466.22</c:v>
                </c:pt>
                <c:pt idx="35">
                  <c:v>8691.2720000000008</c:v>
                </c:pt>
                <c:pt idx="36">
                  <c:v>6491.6239999999998</c:v>
                </c:pt>
                <c:pt idx="37">
                  <c:v>15106.843999999999</c:v>
                </c:pt>
                <c:pt idx="38">
                  <c:v>3324.1880000000001</c:v>
                </c:pt>
                <c:pt idx="39">
                  <c:v>4339.8720000000003</c:v>
                </c:pt>
                <c:pt idx="40">
                  <c:v>8575.4879999999994</c:v>
                </c:pt>
                <c:pt idx="41">
                  <c:v>4695.9799999999996</c:v>
                </c:pt>
                <c:pt idx="42">
                  <c:v>19473.808000000001</c:v>
                </c:pt>
                <c:pt idx="43">
                  <c:v>3620.6</c:v>
                </c:pt>
                <c:pt idx="44">
                  <c:v>3838.3</c:v>
                </c:pt>
                <c:pt idx="45">
                  <c:v>13364.136</c:v>
                </c:pt>
                <c:pt idx="46">
                  <c:v>20860.02</c:v>
                </c:pt>
                <c:pt idx="47">
                  <c:v>5141.5200000000004</c:v>
                </c:pt>
                <c:pt idx="48">
                  <c:v>11778.94</c:v>
                </c:pt>
                <c:pt idx="49">
                  <c:v>4592.7759999999998</c:v>
                </c:pt>
                <c:pt idx="50">
                  <c:v>3899.9639999999999</c:v>
                </c:pt>
                <c:pt idx="51">
                  <c:v>8997.5959999999995</c:v>
                </c:pt>
                <c:pt idx="52">
                  <c:v>4950.5519999999997</c:v>
                </c:pt>
                <c:pt idx="53">
                  <c:v>3782.64</c:v>
                </c:pt>
                <c:pt idx="54">
                  <c:v>3770.62</c:v>
                </c:pt>
                <c:pt idx="55">
                  <c:v>3389.1280000000002</c:v>
                </c:pt>
                <c:pt idx="56">
                  <c:v>13458.843999999999</c:v>
                </c:pt>
                <c:pt idx="57">
                  <c:v>5741.5320000000002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72-4A2D-8156-72B6C9A0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25549960"/>
        <c:axId val="825548976"/>
      </c:barChart>
      <c:catAx>
        <c:axId val="8255499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48976"/>
        <c:crosses val="autoZero"/>
        <c:auto val="1"/>
        <c:lblAlgn val="ctr"/>
        <c:lblOffset val="100"/>
        <c:noMultiLvlLbl val="0"/>
      </c:catAx>
      <c:valAx>
        <c:axId val="82554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49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gradFill flip="none" rotWithShape="1">
        <a:gsLst>
          <a:gs pos="0">
            <a:schemeClr val="accent6">
              <a:lumMod val="40000"/>
              <a:lumOff val="60000"/>
            </a:schemeClr>
          </a:gs>
          <a:gs pos="46000">
            <a:schemeClr val="accent6">
              <a:lumMod val="95000"/>
              <a:lumOff val="5000"/>
            </a:schemeClr>
          </a:gs>
          <a:gs pos="100000">
            <a:schemeClr val="accent6">
              <a:lumMod val="60000"/>
            </a:schemeClr>
          </a:gs>
        </a:gsLst>
        <a:path path="circle">
          <a:fillToRect l="50000" t="130000" r="50000" b="-30000"/>
        </a:path>
        <a:tileRect/>
      </a:gra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Adaboost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Sheet1!$B$12:$B$31</c:f>
              <c:numCache>
                <c:formatCode>General</c:formatCode>
                <c:ptCount val="20"/>
                <c:pt idx="0">
                  <c:v>28</c:v>
                </c:pt>
                <c:pt idx="1">
                  <c:v>9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7</c:v>
                </c:pt>
                <c:pt idx="6">
                  <c:v>7</c:v>
                </c:pt>
                <c:pt idx="7">
                  <c:v>5</c:v>
                </c:pt>
                <c:pt idx="8">
                  <c:v>7</c:v>
                </c:pt>
                <c:pt idx="9">
                  <c:v>2</c:v>
                </c:pt>
                <c:pt idx="10">
                  <c:v>4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0.05</c:v>
                </c:pt>
                <c:pt idx="18">
                  <c:v>0.06</c:v>
                </c:pt>
                <c:pt idx="19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2C-4A32-B144-4EBDC330B63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44445280"/>
        <c:axId val="944441016"/>
      </c:barChart>
      <c:catAx>
        <c:axId val="9444452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441016"/>
        <c:crosses val="autoZero"/>
        <c:auto val="0"/>
        <c:lblAlgn val="ctr"/>
        <c:lblOffset val="100"/>
        <c:tickLblSkip val="1"/>
        <c:noMultiLvlLbl val="0"/>
      </c:catAx>
      <c:valAx>
        <c:axId val="94444101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44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Random Forest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Sheet1!$C$12:$C$31</c:f>
              <c:numCache>
                <c:formatCode>General</c:formatCode>
                <c:ptCount val="20"/>
                <c:pt idx="0">
                  <c:v>27</c:v>
                </c:pt>
                <c:pt idx="1">
                  <c:v>8</c:v>
                </c:pt>
                <c:pt idx="2">
                  <c:v>7</c:v>
                </c:pt>
                <c:pt idx="3">
                  <c:v>8</c:v>
                </c:pt>
                <c:pt idx="4">
                  <c:v>10</c:v>
                </c:pt>
                <c:pt idx="5">
                  <c:v>8</c:v>
                </c:pt>
                <c:pt idx="6">
                  <c:v>6</c:v>
                </c:pt>
                <c:pt idx="7">
                  <c:v>4</c:v>
                </c:pt>
                <c:pt idx="8">
                  <c:v>6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0.03</c:v>
                </c:pt>
                <c:pt idx="18">
                  <c:v>0.06</c:v>
                </c:pt>
                <c:pt idx="1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53-40D2-AF82-24BAE24F34C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51397040"/>
        <c:axId val="551398024"/>
      </c:barChart>
      <c:catAx>
        <c:axId val="5513970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398024"/>
        <c:crosses val="autoZero"/>
        <c:auto val="0"/>
        <c:lblAlgn val="ctr"/>
        <c:lblOffset val="100"/>
        <c:tickLblSkip val="1"/>
        <c:noMultiLvlLbl val="0"/>
      </c:catAx>
      <c:valAx>
        <c:axId val="55139802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39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GBDT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Sheet1!$D$12:$D$31</c:f>
              <c:numCache>
                <c:formatCode>General</c:formatCode>
                <c:ptCount val="20"/>
                <c:pt idx="0">
                  <c:v>40</c:v>
                </c:pt>
                <c:pt idx="1">
                  <c:v>7</c:v>
                </c:pt>
                <c:pt idx="2">
                  <c:v>5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5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7.0000000000000007E-2</c:v>
                </c:pt>
                <c:pt idx="18">
                  <c:v>0.04</c:v>
                </c:pt>
                <c:pt idx="19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9B-4EF5-B6B4-4C53C5F8B1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25583704"/>
        <c:axId val="825582392"/>
      </c:barChart>
      <c:catAx>
        <c:axId val="8255837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82392"/>
        <c:crosses val="autoZero"/>
        <c:auto val="1"/>
        <c:lblAlgn val="ctr"/>
        <c:lblOffset val="100"/>
        <c:tickLblSkip val="1"/>
        <c:noMultiLvlLbl val="0"/>
      </c:catAx>
      <c:valAx>
        <c:axId val="82558239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83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Adaboost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Sheet1!$B$12:$B$31</c:f>
              <c:numCache>
                <c:formatCode>General</c:formatCode>
                <c:ptCount val="20"/>
                <c:pt idx="0">
                  <c:v>28</c:v>
                </c:pt>
                <c:pt idx="1">
                  <c:v>9</c:v>
                </c:pt>
                <c:pt idx="2">
                  <c:v>7</c:v>
                </c:pt>
                <c:pt idx="3">
                  <c:v>8</c:v>
                </c:pt>
                <c:pt idx="4">
                  <c:v>9</c:v>
                </c:pt>
                <c:pt idx="5">
                  <c:v>7</c:v>
                </c:pt>
                <c:pt idx="6">
                  <c:v>7</c:v>
                </c:pt>
                <c:pt idx="7">
                  <c:v>5</c:v>
                </c:pt>
                <c:pt idx="8">
                  <c:v>7</c:v>
                </c:pt>
                <c:pt idx="9">
                  <c:v>2</c:v>
                </c:pt>
                <c:pt idx="10">
                  <c:v>4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0.05</c:v>
                </c:pt>
                <c:pt idx="18">
                  <c:v>0.06</c:v>
                </c:pt>
                <c:pt idx="19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0E-49B7-B6EE-6AB0E111497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944445280"/>
        <c:axId val="944441016"/>
      </c:barChart>
      <c:catAx>
        <c:axId val="94444528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441016"/>
        <c:crosses val="autoZero"/>
        <c:auto val="0"/>
        <c:lblAlgn val="ctr"/>
        <c:lblOffset val="100"/>
        <c:tickLblSkip val="1"/>
        <c:noMultiLvlLbl val="0"/>
      </c:catAx>
      <c:valAx>
        <c:axId val="94444101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44445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Random Forest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Sheet1!$C$12:$C$31</c:f>
              <c:numCache>
                <c:formatCode>General</c:formatCode>
                <c:ptCount val="20"/>
                <c:pt idx="0">
                  <c:v>27</c:v>
                </c:pt>
                <c:pt idx="1">
                  <c:v>8</c:v>
                </c:pt>
                <c:pt idx="2">
                  <c:v>7</c:v>
                </c:pt>
                <c:pt idx="3">
                  <c:v>8</c:v>
                </c:pt>
                <c:pt idx="4">
                  <c:v>10</c:v>
                </c:pt>
                <c:pt idx="5">
                  <c:v>8</c:v>
                </c:pt>
                <c:pt idx="6">
                  <c:v>6</c:v>
                </c:pt>
                <c:pt idx="7">
                  <c:v>4</c:v>
                </c:pt>
                <c:pt idx="8">
                  <c:v>6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0.03</c:v>
                </c:pt>
                <c:pt idx="18">
                  <c:v>0.06</c:v>
                </c:pt>
                <c:pt idx="19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F5-425F-8F97-4648211CE74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551397040"/>
        <c:axId val="551398024"/>
      </c:barChart>
      <c:catAx>
        <c:axId val="5513970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398024"/>
        <c:crosses val="autoZero"/>
        <c:auto val="0"/>
        <c:lblAlgn val="ctr"/>
        <c:lblOffset val="100"/>
        <c:tickLblSkip val="1"/>
        <c:noMultiLvlLbl val="0"/>
      </c:catAx>
      <c:valAx>
        <c:axId val="55139802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139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13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zh-CN"/>
              <a:t>特征重要性（</a:t>
            </a:r>
            <a:r>
              <a:rPr lang="en-US"/>
              <a:t>GBDT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13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4">
                    <a:tint val="94000"/>
                    <a:satMod val="100000"/>
                    <a:lumMod val="108000"/>
                  </a:schemeClr>
                </a:gs>
                <a:gs pos="50000">
                  <a:schemeClr val="accent4">
                    <a:tint val="98000"/>
                    <a:shade val="100000"/>
                    <a:satMod val="100000"/>
                    <a:lumMod val="100000"/>
                  </a:schemeClr>
                </a:gs>
                <a:gs pos="100000">
                  <a:schemeClr val="accent4">
                    <a:shade val="72000"/>
                    <a:satMod val="120000"/>
                    <a:lumMod val="10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25400" dir="5400000" algn="ctr" rotWithShape="0">
                <a:srgbClr val="000000">
                  <a:alpha val="69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1200000"/>
              </a:lightRig>
            </a:scene3d>
            <a:sp3d prstMaterial="plastic">
              <a:bevelT w="254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Sheet1!$A$12:$A$31</c:f>
              <c:strCache>
                <c:ptCount val="20"/>
                <c:pt idx="0">
                  <c:v>Tag</c:v>
                </c:pt>
                <c:pt idx="1">
                  <c:v>Tem_max</c:v>
                </c:pt>
                <c:pt idx="2">
                  <c:v>Tem_min</c:v>
                </c:pt>
                <c:pt idx="3">
                  <c:v>RH_max</c:v>
                </c:pt>
                <c:pt idx="4">
                  <c:v>RH_min</c:v>
                </c:pt>
                <c:pt idx="5">
                  <c:v>F_day1</c:v>
                </c:pt>
                <c:pt idx="6">
                  <c:v>F_day2</c:v>
                </c:pt>
                <c:pt idx="7">
                  <c:v>F_day3</c:v>
                </c:pt>
                <c:pt idx="8">
                  <c:v>F_week</c:v>
                </c:pt>
                <c:pt idx="9">
                  <c:v>Month</c:v>
                </c:pt>
                <c:pt idx="10">
                  <c:v>Day</c:v>
                </c:pt>
                <c:pt idx="11">
                  <c:v>dayOfWeek</c:v>
                </c:pt>
                <c:pt idx="12">
                  <c:v>isHoliday</c:v>
                </c:pt>
                <c:pt idx="13">
                  <c:v>isWorkday</c:v>
                </c:pt>
                <c:pt idx="14">
                  <c:v>Tem_mean</c:v>
                </c:pt>
                <c:pt idx="15">
                  <c:v>RH_mean</c:v>
                </c:pt>
                <c:pt idx="16">
                  <c:v>Season</c:v>
                </c:pt>
                <c:pt idx="17">
                  <c:v>dam</c:v>
                </c:pt>
                <c:pt idx="18">
                  <c:v>Fix</c:v>
                </c:pt>
                <c:pt idx="19">
                  <c:v>kmeans</c:v>
                </c:pt>
              </c:strCache>
            </c:strRef>
          </c:cat>
          <c:val>
            <c:numRef>
              <c:f>Sheet1!$D$12:$D$31</c:f>
              <c:numCache>
                <c:formatCode>General</c:formatCode>
                <c:ptCount val="20"/>
                <c:pt idx="0">
                  <c:v>40</c:v>
                </c:pt>
                <c:pt idx="1">
                  <c:v>7</c:v>
                </c:pt>
                <c:pt idx="2">
                  <c:v>5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7</c:v>
                </c:pt>
                <c:pt idx="7">
                  <c:v>5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3</c:v>
                </c:pt>
                <c:pt idx="12">
                  <c:v>2</c:v>
                </c:pt>
                <c:pt idx="13">
                  <c:v>2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7.0000000000000007E-2</c:v>
                </c:pt>
                <c:pt idx="18">
                  <c:v>0.04</c:v>
                </c:pt>
                <c:pt idx="19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41-4258-978A-2C8F807C26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825583704"/>
        <c:axId val="825582392"/>
      </c:barChart>
      <c:catAx>
        <c:axId val="8255837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82392"/>
        <c:crosses val="autoZero"/>
        <c:auto val="1"/>
        <c:lblAlgn val="ctr"/>
        <c:lblOffset val="100"/>
        <c:tickLblSkip val="1"/>
        <c:noMultiLvlLbl val="0"/>
      </c:catAx>
      <c:valAx>
        <c:axId val="82558239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5583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0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2000"/>
              <a:t>模型对比</a:t>
            </a:r>
          </a:p>
        </c:rich>
      </c:tx>
      <c:layout>
        <c:manualLayout>
          <c:xMode val="edge"/>
          <c:yMode val="edge"/>
          <c:x val="7.3506289308176098E-2"/>
          <c:y val="7.534067085953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2205504892069398E-2"/>
          <c:y val="0.23342754855376899"/>
          <c:w val="0.85819544520378299"/>
          <c:h val="0.619929995156958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Sheet1!$B$36</c:f>
              <c:strCache>
                <c:ptCount val="1"/>
                <c:pt idx="0">
                  <c:v>R2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519-420B-9402-524E7A0AE76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519-420B-9402-524E7A0AE76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F519-420B-9402-524E7A0AE76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2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519-420B-9402-524E7A0AE7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Sheet1!$A$37:$A$46</c:f>
              <c:strCache>
                <c:ptCount val="10"/>
                <c:pt idx="0">
                  <c:v>线性回归</c:v>
                </c:pt>
                <c:pt idx="1">
                  <c:v>岭回归</c:v>
                </c:pt>
                <c:pt idx="2">
                  <c:v>Lasso回归</c:v>
                </c:pt>
                <c:pt idx="3">
                  <c:v>ElasticNet回归</c:v>
                </c:pt>
                <c:pt idx="4">
                  <c:v>KNN</c:v>
                </c:pt>
                <c:pt idx="5">
                  <c:v>SVM</c:v>
                </c:pt>
                <c:pt idx="6">
                  <c:v>LSTM</c:v>
                </c:pt>
                <c:pt idx="7">
                  <c:v>Adaboost</c:v>
                </c:pt>
                <c:pt idx="8">
                  <c:v>RF</c:v>
                </c:pt>
                <c:pt idx="9">
                  <c:v>GBDT</c:v>
                </c:pt>
              </c:strCache>
            </c:strRef>
          </c:cat>
          <c:val>
            <c:numRef>
              <c:f>Sheet1!$B$37:$B$46</c:f>
              <c:numCache>
                <c:formatCode>General</c:formatCode>
                <c:ptCount val="10"/>
                <c:pt idx="0">
                  <c:v>0.55000000000000004</c:v>
                </c:pt>
                <c:pt idx="1">
                  <c:v>0.56000000000000005</c:v>
                </c:pt>
                <c:pt idx="2">
                  <c:v>0.56000000000000005</c:v>
                </c:pt>
                <c:pt idx="3">
                  <c:v>0.55000000000000004</c:v>
                </c:pt>
                <c:pt idx="4">
                  <c:v>0.38</c:v>
                </c:pt>
                <c:pt idx="5">
                  <c:v>0.22</c:v>
                </c:pt>
                <c:pt idx="6">
                  <c:v>0.32</c:v>
                </c:pt>
                <c:pt idx="7">
                  <c:v>0.69</c:v>
                </c:pt>
                <c:pt idx="8">
                  <c:v>0.66300000000000003</c:v>
                </c:pt>
                <c:pt idx="9">
                  <c:v>0.65200000000000002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519-420B-9402-524E7A0AE76A}"/>
            </c:ext>
          </c:extLst>
        </c:ser>
        <c:ser>
          <c:idx val="1"/>
          <c:order val="1"/>
          <c:tx>
            <c:strRef>
              <c:f>Sheet1!$C$36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dLbls>
            <c:dLbl>
              <c:idx val="5"/>
              <c:layout>
                <c:manualLayout>
                  <c:x val="-4.7597403803298202E-2"/>
                  <c:y val="4.12408280922431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19-420B-9402-524E7A0AE76A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519-420B-9402-524E7A0AE76A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519-420B-9402-524E7A0AE76A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F519-420B-9402-524E7A0AE76A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105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F519-420B-9402-524E7A0AE7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5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Sheet1!$A$37:$A$46</c:f>
              <c:strCache>
                <c:ptCount val="10"/>
                <c:pt idx="0">
                  <c:v>线性回归</c:v>
                </c:pt>
                <c:pt idx="1">
                  <c:v>岭回归</c:v>
                </c:pt>
                <c:pt idx="2">
                  <c:v>Lasso回归</c:v>
                </c:pt>
                <c:pt idx="3">
                  <c:v>ElasticNet回归</c:v>
                </c:pt>
                <c:pt idx="4">
                  <c:v>KNN</c:v>
                </c:pt>
                <c:pt idx="5">
                  <c:v>SVM</c:v>
                </c:pt>
                <c:pt idx="6">
                  <c:v>LSTM</c:v>
                </c:pt>
                <c:pt idx="7">
                  <c:v>Adaboost</c:v>
                </c:pt>
                <c:pt idx="8">
                  <c:v>RF</c:v>
                </c:pt>
                <c:pt idx="9">
                  <c:v>GBDT</c:v>
                </c:pt>
              </c:strCache>
            </c:strRef>
          </c:cat>
          <c:val>
            <c:numRef>
              <c:f>Sheet1!$C$37:$C$46</c:f>
              <c:numCache>
                <c:formatCode>0.00%</c:formatCode>
                <c:ptCount val="10"/>
                <c:pt idx="0">
                  <c:v>2E-3</c:v>
                </c:pt>
                <c:pt idx="1">
                  <c:v>2E-3</c:v>
                </c:pt>
                <c:pt idx="2">
                  <c:v>2E-3</c:v>
                </c:pt>
                <c:pt idx="3">
                  <c:v>1.8E-3</c:v>
                </c:pt>
                <c:pt idx="4">
                  <c:v>0.12509999999999999</c:v>
                </c:pt>
                <c:pt idx="5">
                  <c:v>0.1608</c:v>
                </c:pt>
                <c:pt idx="6">
                  <c:v>0.1056</c:v>
                </c:pt>
                <c:pt idx="7" formatCode="0%">
                  <c:v>7.0000000000000007E-2</c:v>
                </c:pt>
                <c:pt idx="8" formatCode="0%">
                  <c:v>0.01</c:v>
                </c:pt>
                <c:pt idx="9">
                  <c:v>7.6999999999999999E-2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F519-420B-9402-524E7A0AE76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19601464"/>
        <c:axId val="819604744"/>
      </c:lineChart>
      <c:catAx>
        <c:axId val="8196014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604744"/>
        <c:crosses val="autoZero"/>
        <c:auto val="1"/>
        <c:lblAlgn val="ctr"/>
        <c:lblOffset val="100"/>
        <c:noMultiLvlLbl val="0"/>
      </c:catAx>
      <c:valAx>
        <c:axId val="819604744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601464"/>
        <c:crosses val="autoZero"/>
        <c:crossBetween val="between"/>
      </c:valAx>
      <c:dTable>
        <c:showHorzBorder val="1"/>
        <c:showVertBorder val="1"/>
        <c:showOutline val="0"/>
        <c:showKeys val="1"/>
        <c:spPr>
          <a:noFill/>
          <a:ln w="9525">
            <a:solidFill>
              <a:schemeClr val="dk1">
                <a:lumMod val="50000"/>
                <a:lumOff val="5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lang="zh-CN"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dTable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9721500024761099"/>
          <c:y val="7.2359800838574406E-2"/>
          <c:w val="0.25261801738226097"/>
          <c:h val="9.88298853563115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glow rad="63500">
        <a:schemeClr val="accent4">
          <a:satMod val="175000"/>
          <a:alpha val="40000"/>
        </a:schemeClr>
      </a:glow>
      <a:softEdge rad="63500"/>
    </a:effectLst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5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defRPr sz="1195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5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defRPr sz="1195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3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5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7D293-D7E8-4FEF-AEF4-744F39330C1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4D585-2407-4802-A9C0-3804C6ACC5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D585-2407-4802-A9C0-3804C6ACC5A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D585-2407-4802-A9C0-3804C6ACC5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624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A6F1AA-0EE8-413B-B194-C87D188FAB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04D585-2407-4802-A9C0-3804C6ACC5A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737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8F03C3-53C1-4F10-8DAF-D1F318E96C6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Grp="1"/>
          </p:cNvSpPr>
          <p:nvPr>
            <p:ph type="pic" sz="quarter" idx="10"/>
          </p:nvPr>
        </p:nvSpPr>
        <p:spPr>
          <a:xfrm>
            <a:off x="4279201" y="0"/>
            <a:ext cx="7912799" cy="6858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538"/>
          <a:stretch>
            <a:fillRect/>
          </a:stretch>
        </p:blipFill>
        <p:spPr>
          <a:xfrm>
            <a:off x="-3858" y="0"/>
            <a:ext cx="12195858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3858" y="-1"/>
            <a:ext cx="12195858" cy="685800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605286" y="1016593"/>
            <a:ext cx="4778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信息时代之</a:t>
            </a:r>
            <a:endParaRPr lang="en-US" altLang="zh-CN" sz="48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r"/>
            <a:r>
              <a:rPr lang="zh-CN" altLang="en-US" sz="4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互联网产品介绍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-635"/>
            <a:ext cx="12185650" cy="6860540"/>
          </a:xfrm>
          <a:prstGeom prst="rect">
            <a:avLst/>
          </a:prstGeom>
          <a:gradFill flip="none" rotWithShape="1"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</p:pic>
      <p:sp>
        <p:nvSpPr>
          <p:cNvPr id="6" name="Rectangle 8"/>
          <p:cNvSpPr/>
          <p:nvPr userDrawn="1"/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77203" y="824948"/>
            <a:ext cx="3539252" cy="520810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/>
          <p:cNvSpPr>
            <a:spLocks noGrp="1"/>
          </p:cNvSpPr>
          <p:nvPr>
            <p:ph type="pic" sz="quarter" idx="10"/>
          </p:nvPr>
        </p:nvSpPr>
        <p:spPr>
          <a:xfrm>
            <a:off x="7933388" y="0"/>
            <a:ext cx="4258612" cy="6858000"/>
          </a:xfrm>
          <a:custGeom>
            <a:avLst/>
            <a:gdLst>
              <a:gd name="connsiteX0" fmla="*/ 4270431 w 8515005"/>
              <a:gd name="connsiteY0" fmla="*/ 3854511 h 13716000"/>
              <a:gd name="connsiteX1" fmla="*/ 6856159 w 8515005"/>
              <a:gd name="connsiteY1" fmla="*/ 5363370 h 13716000"/>
              <a:gd name="connsiteX2" fmla="*/ 6856159 w 8515005"/>
              <a:gd name="connsiteY2" fmla="*/ 8325903 h 13716000"/>
              <a:gd name="connsiteX3" fmla="*/ 4270431 w 8515005"/>
              <a:gd name="connsiteY3" fmla="*/ 9834760 h 13716000"/>
              <a:gd name="connsiteX4" fmla="*/ 1685563 w 8515005"/>
              <a:gd name="connsiteY4" fmla="*/ 8325903 h 13716000"/>
              <a:gd name="connsiteX5" fmla="*/ 1685563 w 8515005"/>
              <a:gd name="connsiteY5" fmla="*/ 5363370 h 13716000"/>
              <a:gd name="connsiteX6" fmla="*/ 4270431 w 8515005"/>
              <a:gd name="connsiteY6" fmla="*/ 3800192 h 13716000"/>
              <a:gd name="connsiteX7" fmla="*/ 1604545 w 8515005"/>
              <a:gd name="connsiteY7" fmla="*/ 5309051 h 13716000"/>
              <a:gd name="connsiteX8" fmla="*/ 1604545 w 8515005"/>
              <a:gd name="connsiteY8" fmla="*/ 8380222 h 13716000"/>
              <a:gd name="connsiteX9" fmla="*/ 4270431 w 8515005"/>
              <a:gd name="connsiteY9" fmla="*/ 9915808 h 13716000"/>
              <a:gd name="connsiteX10" fmla="*/ 6910459 w 8515005"/>
              <a:gd name="connsiteY10" fmla="*/ 8380222 h 13716000"/>
              <a:gd name="connsiteX11" fmla="*/ 6910459 w 8515005"/>
              <a:gd name="connsiteY11" fmla="*/ 5309051 h 13716000"/>
              <a:gd name="connsiteX12" fmla="*/ 0 w 8515005"/>
              <a:gd name="connsiteY12" fmla="*/ 0 h 13716000"/>
              <a:gd name="connsiteX13" fmla="*/ 8515005 w 8515005"/>
              <a:gd name="connsiteY13" fmla="*/ 0 h 13716000"/>
              <a:gd name="connsiteX14" fmla="*/ 8515005 w 8515005"/>
              <a:gd name="connsiteY14" fmla="*/ 13716000 h 13716000"/>
              <a:gd name="connsiteX15" fmla="*/ 0 w 8515005"/>
              <a:gd name="connsiteY1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515005" h="13716000">
                <a:moveTo>
                  <a:pt x="4270431" y="3854511"/>
                </a:moveTo>
                <a:lnTo>
                  <a:pt x="6856159" y="5363370"/>
                </a:lnTo>
                <a:lnTo>
                  <a:pt x="6856159" y="8325903"/>
                </a:lnTo>
                <a:lnTo>
                  <a:pt x="4270431" y="9834760"/>
                </a:lnTo>
                <a:lnTo>
                  <a:pt x="1685563" y="8325903"/>
                </a:lnTo>
                <a:lnTo>
                  <a:pt x="1685563" y="5363370"/>
                </a:lnTo>
                <a:close/>
                <a:moveTo>
                  <a:pt x="4270431" y="3800192"/>
                </a:moveTo>
                <a:lnTo>
                  <a:pt x="1604545" y="5309051"/>
                </a:lnTo>
                <a:lnTo>
                  <a:pt x="1604545" y="8380222"/>
                </a:lnTo>
                <a:lnTo>
                  <a:pt x="4270431" y="9915808"/>
                </a:lnTo>
                <a:lnTo>
                  <a:pt x="6910459" y="8380222"/>
                </a:lnTo>
                <a:lnTo>
                  <a:pt x="6910459" y="5309051"/>
                </a:lnTo>
                <a:close/>
                <a:moveTo>
                  <a:pt x="0" y="0"/>
                </a:moveTo>
                <a:lnTo>
                  <a:pt x="8515005" y="0"/>
                </a:lnTo>
                <a:lnTo>
                  <a:pt x="8515005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70932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460511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152495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42075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504661"/>
            <a:ext cx="12192001" cy="369563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024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Grp="1"/>
          </p:cNvSpPr>
          <p:nvPr>
            <p:ph type="pic" sz="quarter" idx="10"/>
          </p:nvPr>
        </p:nvSpPr>
        <p:spPr>
          <a:xfrm>
            <a:off x="4279201" y="0"/>
            <a:ext cx="7912799" cy="6858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9538"/>
          <a:stretch>
            <a:fillRect/>
          </a:stretch>
        </p:blipFill>
        <p:spPr>
          <a:xfrm>
            <a:off x="-3858" y="0"/>
            <a:ext cx="12195858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3858" y="-1"/>
            <a:ext cx="12195858" cy="685800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6605286" y="1016593"/>
            <a:ext cx="4778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信息时代之</a:t>
            </a:r>
            <a:endParaRPr lang="en-US" altLang="zh-CN" sz="48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algn="r"/>
            <a:r>
              <a:rPr lang="zh-CN" altLang="en-US" sz="48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互联网产品介绍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77203" y="824948"/>
            <a:ext cx="3539252" cy="520810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/>
          <p:cNvSpPr>
            <a:spLocks noGrp="1"/>
          </p:cNvSpPr>
          <p:nvPr>
            <p:ph type="pic" sz="quarter" idx="10"/>
          </p:nvPr>
        </p:nvSpPr>
        <p:spPr>
          <a:xfrm>
            <a:off x="7933388" y="0"/>
            <a:ext cx="4258612" cy="6858000"/>
          </a:xfrm>
          <a:custGeom>
            <a:avLst/>
            <a:gdLst>
              <a:gd name="connsiteX0" fmla="*/ 4270431 w 8515005"/>
              <a:gd name="connsiteY0" fmla="*/ 3854511 h 13716000"/>
              <a:gd name="connsiteX1" fmla="*/ 6856159 w 8515005"/>
              <a:gd name="connsiteY1" fmla="*/ 5363370 h 13716000"/>
              <a:gd name="connsiteX2" fmla="*/ 6856159 w 8515005"/>
              <a:gd name="connsiteY2" fmla="*/ 8325903 h 13716000"/>
              <a:gd name="connsiteX3" fmla="*/ 4270431 w 8515005"/>
              <a:gd name="connsiteY3" fmla="*/ 9834760 h 13716000"/>
              <a:gd name="connsiteX4" fmla="*/ 1685563 w 8515005"/>
              <a:gd name="connsiteY4" fmla="*/ 8325903 h 13716000"/>
              <a:gd name="connsiteX5" fmla="*/ 1685563 w 8515005"/>
              <a:gd name="connsiteY5" fmla="*/ 5363370 h 13716000"/>
              <a:gd name="connsiteX6" fmla="*/ 4270431 w 8515005"/>
              <a:gd name="connsiteY6" fmla="*/ 3800192 h 13716000"/>
              <a:gd name="connsiteX7" fmla="*/ 1604545 w 8515005"/>
              <a:gd name="connsiteY7" fmla="*/ 5309051 h 13716000"/>
              <a:gd name="connsiteX8" fmla="*/ 1604545 w 8515005"/>
              <a:gd name="connsiteY8" fmla="*/ 8380222 h 13716000"/>
              <a:gd name="connsiteX9" fmla="*/ 4270431 w 8515005"/>
              <a:gd name="connsiteY9" fmla="*/ 9915808 h 13716000"/>
              <a:gd name="connsiteX10" fmla="*/ 6910459 w 8515005"/>
              <a:gd name="connsiteY10" fmla="*/ 8380222 h 13716000"/>
              <a:gd name="connsiteX11" fmla="*/ 6910459 w 8515005"/>
              <a:gd name="connsiteY11" fmla="*/ 5309051 h 13716000"/>
              <a:gd name="connsiteX12" fmla="*/ 0 w 8515005"/>
              <a:gd name="connsiteY12" fmla="*/ 0 h 13716000"/>
              <a:gd name="connsiteX13" fmla="*/ 8515005 w 8515005"/>
              <a:gd name="connsiteY13" fmla="*/ 0 h 13716000"/>
              <a:gd name="connsiteX14" fmla="*/ 8515005 w 8515005"/>
              <a:gd name="connsiteY14" fmla="*/ 13716000 h 13716000"/>
              <a:gd name="connsiteX15" fmla="*/ 0 w 8515005"/>
              <a:gd name="connsiteY15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515005" h="13716000">
                <a:moveTo>
                  <a:pt x="4270431" y="3854511"/>
                </a:moveTo>
                <a:lnTo>
                  <a:pt x="6856159" y="5363370"/>
                </a:lnTo>
                <a:lnTo>
                  <a:pt x="6856159" y="8325903"/>
                </a:lnTo>
                <a:lnTo>
                  <a:pt x="4270431" y="9834760"/>
                </a:lnTo>
                <a:lnTo>
                  <a:pt x="1685563" y="8325903"/>
                </a:lnTo>
                <a:lnTo>
                  <a:pt x="1685563" y="5363370"/>
                </a:lnTo>
                <a:close/>
                <a:moveTo>
                  <a:pt x="4270431" y="3800192"/>
                </a:moveTo>
                <a:lnTo>
                  <a:pt x="1604545" y="5309051"/>
                </a:lnTo>
                <a:lnTo>
                  <a:pt x="1604545" y="8380222"/>
                </a:lnTo>
                <a:lnTo>
                  <a:pt x="4270431" y="9915808"/>
                </a:lnTo>
                <a:lnTo>
                  <a:pt x="6910459" y="8380222"/>
                </a:lnTo>
                <a:lnTo>
                  <a:pt x="6910459" y="5309051"/>
                </a:lnTo>
                <a:close/>
                <a:moveTo>
                  <a:pt x="0" y="0"/>
                </a:moveTo>
                <a:lnTo>
                  <a:pt x="8515005" y="0"/>
                </a:lnTo>
                <a:lnTo>
                  <a:pt x="8515005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flip="none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" y="9525"/>
            <a:ext cx="12190095" cy="68395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70932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460511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152495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42075" y="1726284"/>
            <a:ext cx="2584529" cy="4292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2504661"/>
            <a:ext cx="12192001" cy="369563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024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Grp="1"/>
          </p:cNvSpPr>
          <p:nvPr>
            <p:ph type="pic" sz="quarter" idx="10"/>
          </p:nvPr>
        </p:nvSpPr>
        <p:spPr>
          <a:xfrm>
            <a:off x="4279201" y="0"/>
            <a:ext cx="7912799" cy="6858000"/>
          </a:xfrm>
          <a:custGeom>
            <a:avLst/>
            <a:gdLst>
              <a:gd name="connsiteX0" fmla="*/ 6809359 w 15821476"/>
              <a:gd name="connsiteY0" fmla="*/ 0 h 13716000"/>
              <a:gd name="connsiteX1" fmla="*/ 15821476 w 15821476"/>
              <a:gd name="connsiteY1" fmla="*/ 0 h 13716000"/>
              <a:gd name="connsiteX2" fmla="*/ 15821476 w 15821476"/>
              <a:gd name="connsiteY2" fmla="*/ 13716000 h 13716000"/>
              <a:gd name="connsiteX3" fmla="*/ 0 w 1582147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21476" h="13716000">
                <a:moveTo>
                  <a:pt x="6809359" y="0"/>
                </a:moveTo>
                <a:lnTo>
                  <a:pt x="15821476" y="0"/>
                </a:lnTo>
                <a:lnTo>
                  <a:pt x="15821476" y="13716000"/>
                </a:lnTo>
                <a:lnTo>
                  <a:pt x="0" y="13716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C32AE7D-635D-4915-8528-6D54A5D3AD02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4B59584-A561-44C7-90AF-9DE4EFC1C94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6C5FB1-F4EA-4A00-BA6F-309BC4A1BCEF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D0166F8-D206-45A7-8480-56F7CF2437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620"/>
            <a:ext cx="12192000" cy="683514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17" y="-3810"/>
            <a:ext cx="1218882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E6E66-2BCE-4664-A2BE-9C92C8E875C0}" type="datetimeFigureOut">
              <a:rPr lang="zh-CN" altLang="en-US" smtClean="0"/>
              <a:t>19-3-19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2089B-F20F-4E27-8960-6743412F50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2.png"/><Relationship Id="rId5" Type="http://schemas.openxmlformats.org/officeDocument/2006/relationships/chart" Target="../charts/char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9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9.png"/><Relationship Id="rId4" Type="http://schemas.openxmlformats.org/officeDocument/2006/relationships/image" Target="../media/image8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7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Eric\北京理工大学\【金风杯】\【汇报】\5f29891d-d03b-4e89-8149-10a7cb7cacf1 - 副本.JPG5f29891d-d03b-4e89-8149-10a7cb7cacf1 - 副本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9845" y="-3175"/>
            <a:ext cx="12235815" cy="687260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矩形 4"/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46298" y="1946791"/>
            <a:ext cx="436944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天诚楼</a:t>
            </a:r>
          </a:p>
          <a:p>
            <a:pPr algn="r"/>
            <a:r>
              <a:rPr kumimoji="1" lang="zh-CN" altLang="en-US" sz="44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glow rad="190500">
                    <a:srgbClr val="FF0000">
                      <a:alpha val="67000"/>
                    </a:srgbClr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负荷预测</a:t>
            </a:r>
            <a:endParaRPr kumimoji="1" lang="en-US" altLang="zh-CN" sz="4400" b="1" dirty="0">
              <a:blipFill dpi="0" rotWithShape="1">
                <a:blip r:embed="rId3"/>
                <a:srcRect/>
                <a:stretch>
                  <a:fillRect/>
                </a:stretch>
              </a:blipFill>
              <a:effectLst>
                <a:glow rad="190500">
                  <a:srgbClr val="FF0000">
                    <a:alpha val="67000"/>
                  </a:srgbClr>
                </a:glow>
              </a:effectLst>
              <a:latin typeface="方正姚体" panose="02010601030101010101" pitchFamily="2" charset="-122"/>
              <a:ea typeface="方正姚体" panose="02010601030101010101" pitchFamily="2" charset="-122"/>
              <a:cs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411210" y="3883660"/>
            <a:ext cx="29044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timg (6)+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785" y="4542155"/>
            <a:ext cx="922020" cy="12293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53635" y="5820410"/>
            <a:ext cx="6504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Go_along</a:t>
            </a:r>
            <a:r>
              <a:rPr lang="zh-CN" altLang="en-US" sz="2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Calibri" panose="020F0502020204030204" pitchFamily="34" charset="0"/>
              </a:rPr>
              <a:t>：钱云冲</a:t>
            </a:r>
            <a:r>
              <a:rPr lang="zh-CN" altLang="en-US" sz="22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 杨梓煜 林秀 </a:t>
            </a:r>
            <a:r>
              <a:rPr lang="zh-CN" altLang="en-US" sz="22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Calibri" panose="020F0502020204030204" pitchFamily="34" charset="0"/>
              </a:rPr>
              <a:t>王畅 </a:t>
            </a:r>
            <a:r>
              <a:rPr lang="zh-CN" altLang="en-US" sz="22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朱晓柯 </a:t>
            </a:r>
            <a:r>
              <a:rPr lang="zh-CN" altLang="en-US" sz="22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Calibri" panose="020F0502020204030204" pitchFamily="34" charset="0"/>
              </a:rPr>
              <a:t>蔡静轩</a:t>
            </a:r>
            <a:endParaRPr lang="zh-CN" altLang="en-US" sz="22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  <a:sym typeface="Calibri" panose="020F0502020204030204" pitchFamily="34" charset="0"/>
            </a:endParaRPr>
          </a:p>
        </p:txBody>
      </p:sp>
      <p:pic>
        <p:nvPicPr>
          <p:cNvPr id="10" name="图片 9" descr="14893865864579588_副本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3705" y="4587875"/>
            <a:ext cx="569595" cy="760095"/>
          </a:xfrm>
          <a:prstGeom prst="rect">
            <a:avLst/>
          </a:prstGeom>
        </p:spPr>
      </p:pic>
      <p:pic>
        <p:nvPicPr>
          <p:cNvPr id="11" name="图片 10" descr="jinfe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720" y="4587875"/>
            <a:ext cx="774065" cy="10318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52515" y="5311140"/>
            <a:ext cx="5153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指导老师：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高慧颖</a:t>
            </a:r>
            <a:endParaRPr lang="zh-CN" altLang="en-US" sz="22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88075" y="4056380"/>
            <a:ext cx="5153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金风科技</a:t>
            </a:r>
            <a:r>
              <a:rPr lang="en-US" altLang="zh-CN" sz="24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|</a:t>
            </a:r>
            <a:r>
              <a:rPr lang="zh-CN" altLang="en-US" sz="2400" b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天诚同创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6528A0D-8857-4EAA-8A08-3E91BCF8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DE28308-0F2D-4391-9050-36453CA7DA50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82975" y="157287"/>
            <a:ext cx="5563235" cy="351790"/>
            <a:chOff x="5777" y="200"/>
            <a:chExt cx="8761" cy="554"/>
          </a:xfrm>
        </p:grpSpPr>
        <p:grpSp>
          <p:nvGrpSpPr>
            <p:cNvPr id="4" name="组合 3"/>
            <p:cNvGrpSpPr/>
            <p:nvPr/>
          </p:nvGrpSpPr>
          <p:grpSpPr>
            <a:xfrm>
              <a:off x="7891" y="200"/>
              <a:ext cx="6647" cy="554"/>
              <a:chOff x="9433" y="200"/>
              <a:chExt cx="6647" cy="55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4040" y="210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30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667" y="200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30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20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8011" y="21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HK" sz="1600" b="1" i="0" u="none" strike="noStrike" kern="1200" cap="none" spc="300" normalizeH="0" baseline="0" noProof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数据分布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77" y="21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HK" sz="1600" b="1" i="0" u="none" strike="noStrike" kern="1200" cap="none" spc="30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686" y="1403141"/>
            <a:ext cx="8362247" cy="4650201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50507" y="2138401"/>
            <a:ext cx="3135086" cy="355751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ap="rnd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8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3000">
                      <a:srgbClr val="FFC000"/>
                    </a:gs>
                    <a:gs pos="0">
                      <a:srgbClr val="70AD47">
                        <a:lumMod val="89000"/>
                      </a:srgbClr>
                    </a:gs>
                    <a:gs pos="100000">
                      <a:srgbClr val="70AD47">
                        <a:lumMod val="75000"/>
                      </a:srgbClr>
                    </a:gs>
                    <a:gs pos="100000">
                      <a:srgbClr val="70AD47">
                        <a:lumMod val="70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rgbClr val="4472C4">
                      <a:lumMod val="75000"/>
                    </a:srgbClr>
                  </a:glow>
                  <a:outerShdw blurRad="50800" dist="38100" dir="2700000" algn="tl" rotWithShape="0">
                    <a:prstClr val="white">
                      <a:lumMod val="95000"/>
                      <a:alpha val="67000"/>
                    </a:prstClr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000">
                      <a:srgbClr val="FFC000"/>
                    </a:gs>
                    <a:gs pos="66000">
                      <a:srgbClr val="0179FD"/>
                    </a:gs>
                    <a:gs pos="88000">
                      <a:srgbClr val="70AD47">
                        <a:lumMod val="75000"/>
                      </a:srgbClr>
                    </a:gs>
                    <a:gs pos="38000">
                      <a:srgbClr val="7030A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prstClr val="white"/>
                  </a:glow>
                  <a:outerShdw blurRad="50800" dist="38100" dir="2700000" algn="tl" rotWithShape="0">
                    <a:prstClr val="white">
                      <a:lumMod val="95000"/>
                      <a:alpha val="67000"/>
                    </a:prst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可视化分析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gradFill>
                <a:gsLst>
                  <a:gs pos="13000">
                    <a:srgbClr val="FFC000"/>
                  </a:gs>
                  <a:gs pos="66000">
                    <a:srgbClr val="0179FD"/>
                  </a:gs>
                  <a:gs pos="88000">
                    <a:srgbClr val="70AD47">
                      <a:lumMod val="75000"/>
                    </a:srgbClr>
                  </a:gs>
                  <a:gs pos="38000">
                    <a:srgbClr val="7030A0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127000">
                  <a:prstClr val="white"/>
                </a:glow>
                <a:outerShdw blurRad="50800" dist="38100" dir="2700000" algn="tl" rotWithShape="0">
                  <a:prstClr val="white">
                    <a:lumMod val="95000"/>
                    <a:alpha val="67000"/>
                  </a:prst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、周末普遍用电量较低，但也存在一些异常的峰顶，疑似加班；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、负荷无明显的周周期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月周期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年周期；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1" y="1408842"/>
            <a:ext cx="5529295" cy="329542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003876" y="1353772"/>
            <a:ext cx="11018927" cy="5126771"/>
            <a:chOff x="252536" y="1256703"/>
            <a:chExt cx="11018927" cy="5126771"/>
          </a:xfrm>
        </p:grpSpPr>
        <p:pic>
          <p:nvPicPr>
            <p:cNvPr id="29" name="图片 28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52536" y="4702186"/>
              <a:ext cx="4952876" cy="16520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aphicFrame>
          <p:nvGraphicFramePr>
            <p:cNvPr id="30" name="图表 29"/>
            <p:cNvGraphicFramePr/>
            <p:nvPr/>
          </p:nvGraphicFramePr>
          <p:xfrm>
            <a:off x="5300640" y="1256703"/>
            <a:ext cx="5970823" cy="51267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9C85C3A-B094-496A-AC80-7E12ACBC72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92B09C7-339F-494A-990B-1B777FC5839C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82975" y="157287"/>
            <a:ext cx="5563235" cy="351790"/>
            <a:chOff x="5777" y="200"/>
            <a:chExt cx="8761" cy="554"/>
          </a:xfrm>
        </p:grpSpPr>
        <p:grpSp>
          <p:nvGrpSpPr>
            <p:cNvPr id="4" name="组合 3"/>
            <p:cNvGrpSpPr/>
            <p:nvPr/>
          </p:nvGrpSpPr>
          <p:grpSpPr>
            <a:xfrm>
              <a:off x="7891" y="200"/>
              <a:ext cx="6647" cy="554"/>
              <a:chOff x="9433" y="200"/>
              <a:chExt cx="6647" cy="55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4040" y="210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30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667" y="200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300" normalizeH="0" baseline="0" noProof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20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8011" y="21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HK" sz="1600" b="1" i="0" u="none" strike="noStrike" kern="1200" cap="none" spc="300" normalizeH="0" baseline="0" noProof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+mn-cs"/>
                </a:rPr>
                <a:t>数据分布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77" y="21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HK" sz="1600" b="1" i="0" u="none" strike="noStrike" kern="1200" cap="none" spc="300" normalizeH="0" baseline="0" noProof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5703" y="1285784"/>
            <a:ext cx="11212710" cy="5334919"/>
            <a:chOff x="252536" y="1256703"/>
            <a:chExt cx="11018927" cy="5126771"/>
          </a:xfrm>
        </p:grpSpPr>
        <p:pic>
          <p:nvPicPr>
            <p:cNvPr id="29" name="图片 28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52536" y="4702186"/>
              <a:ext cx="4952876" cy="165204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graphicFrame>
          <p:nvGraphicFramePr>
            <p:cNvPr id="30" name="图表 29"/>
            <p:cNvGraphicFramePr/>
            <p:nvPr/>
          </p:nvGraphicFramePr>
          <p:xfrm>
            <a:off x="5300640" y="1256703"/>
            <a:ext cx="5970823" cy="51267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21" y="3428999"/>
            <a:ext cx="5355268" cy="3191703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877765" y="1116507"/>
            <a:ext cx="4608000" cy="2141740"/>
          </a:xfrm>
          <a:prstGeom prst="rect">
            <a:avLst/>
          </a:prstGeom>
          <a:noFill/>
          <a:ln w="63500" cap="rnd">
            <a:noFill/>
          </a:ln>
          <a:effectLst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gradFill>
                  <a:gsLst>
                    <a:gs pos="63000">
                      <a:srgbClr val="FFC000"/>
                    </a:gs>
                    <a:gs pos="0">
                      <a:schemeClr val="accent6">
                        <a:lumMod val="89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  <a:gs pos="100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chemeClr val="accent1">
                      <a:lumMod val="75000"/>
                    </a:schemeClr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800" b="1" dirty="0">
                <a:gradFill>
                  <a:gsLst>
                    <a:gs pos="13000">
                      <a:srgbClr val="FFC000"/>
                    </a:gs>
                    <a:gs pos="66000">
                      <a:srgbClr val="0179FD"/>
                    </a:gs>
                    <a:gs pos="88000">
                      <a:schemeClr val="accent6">
                        <a:lumMod val="75000"/>
                      </a:schemeClr>
                    </a:gs>
                    <a:gs pos="38000">
                      <a:srgbClr val="7030A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可视化分析</a:t>
            </a:r>
            <a:endParaRPr lang="en-US" altLang="zh-CN" sz="2400" b="1" dirty="0">
              <a:gradFill>
                <a:gsLst>
                  <a:gs pos="13000">
                    <a:srgbClr val="FFC000"/>
                  </a:gs>
                  <a:gs pos="66000">
                    <a:srgbClr val="0179FD"/>
                  </a:gs>
                  <a:gs pos="88000">
                    <a:schemeClr val="accent6">
                      <a:lumMod val="75000"/>
                    </a:schemeClr>
                  </a:gs>
                  <a:gs pos="38000">
                    <a:srgbClr val="7030A0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、负荷的日周期性不明显甚至没有；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、节假日负荷整体偏低，但也存在一些异常的峰顶，猜测可能是因为加班。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4D531955-A20F-42DF-BD33-C7171AEF1F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6E3D913-C13C-4A90-85F9-DCF835D96A5D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078253"/>
              </p:ext>
            </p:extLst>
          </p:nvPr>
        </p:nvGraphicFramePr>
        <p:xfrm>
          <a:off x="0" y="719666"/>
          <a:ext cx="12191998" cy="1153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Half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t_10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rh_10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pearson</a:t>
                      </a:r>
                      <a:r>
                        <a:rPr lang="en-US" altLang="zh-CN" sz="1400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)</a:t>
                      </a:r>
                      <a:endParaRPr lang="zh-CN" altLang="en-US" sz="1400" dirty="0"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-0.1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-0.15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Value(</a:t>
                      </a:r>
                      <a:r>
                        <a:rPr lang="en-US" altLang="zh-CN" sz="1400" i="1" dirty="0">
                          <a:solidFill>
                            <a:srgbClr val="629755"/>
                          </a:solidFill>
                          <a:effectLst/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spearman</a:t>
                      </a:r>
                      <a:r>
                        <a:rPr lang="en-US" altLang="zh-CN" sz="1400" dirty="0">
                          <a:latin typeface="方正姚体" panose="02010601030101010101" pitchFamily="2" charset="-122"/>
                          <a:ea typeface="方正姚体" panose="02010601030101010101" pitchFamily="2" charset="-122"/>
                        </a:rPr>
                        <a:t>)</a:t>
                      </a:r>
                      <a:endParaRPr lang="zh-CN" altLang="en-US" sz="1400" dirty="0">
                        <a:latin typeface="方正姚体" panose="02010601030101010101" pitchFamily="2" charset="-122"/>
                        <a:ea typeface="方正姚体" panose="02010601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-0.02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0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0.05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0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时尚中黑简体"/>
                        </a:rPr>
                        <a:t>——</a:t>
                      </a:r>
                      <a:endParaRPr lang="zh-CN" altLang="en-US" dirty="0">
                        <a:latin typeface="时尚中黑简体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310585" y="158777"/>
            <a:ext cx="5562600" cy="364490"/>
            <a:chOff x="5777" y="225"/>
            <a:chExt cx="8760" cy="574"/>
          </a:xfrm>
        </p:grpSpPr>
        <p:grpSp>
          <p:nvGrpSpPr>
            <p:cNvPr id="8" name="组合 7"/>
            <p:cNvGrpSpPr/>
            <p:nvPr/>
          </p:nvGrpSpPr>
          <p:grpSpPr>
            <a:xfrm>
              <a:off x="5777" y="225"/>
              <a:ext cx="8761" cy="574"/>
              <a:chOff x="5777" y="225"/>
              <a:chExt cx="8761" cy="574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7891" y="270"/>
                <a:ext cx="6647" cy="529"/>
                <a:chOff x="9433" y="270"/>
                <a:chExt cx="6647" cy="529"/>
              </a:xfrm>
            </p:grpSpPr>
            <p:cxnSp>
              <p:nvCxnSpPr>
                <p:cNvPr id="102" name="直接连接符 31"/>
                <p:cNvCxnSpPr/>
                <p:nvPr/>
              </p:nvCxnSpPr>
              <p:spPr>
                <a:xfrm>
                  <a:off x="9433" y="326"/>
                  <a:ext cx="0" cy="42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32"/>
                <p:cNvCxnSpPr/>
                <p:nvPr/>
              </p:nvCxnSpPr>
              <p:spPr>
                <a:xfrm>
                  <a:off x="11473" y="320"/>
                  <a:ext cx="0" cy="42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文本框 2"/>
                <p:cNvSpPr txBox="1"/>
                <p:nvPr/>
              </p:nvSpPr>
              <p:spPr>
                <a:xfrm>
                  <a:off x="14040" y="270"/>
                  <a:ext cx="2040" cy="529"/>
                </a:xfrm>
                <a:prstGeom prst="rect">
                  <a:avLst/>
                </a:prstGeom>
                <a:noFill/>
              </p:spPr>
              <p:txBody>
                <a:bodyPr wrap="square" lIns="91436" tIns="45719" rIns="91436" bIns="45719" rtlCol="0">
                  <a:spAutoFit/>
                </a:bodyPr>
                <a:lstStyle/>
                <a:p>
                  <a:pPr algn="ctr" fontAlgn="auto"/>
                  <a:r>
                    <a:rPr lang="zh-CN" altLang="en-US" sz="1600" b="1" spc="300" noProof="1">
                      <a:solidFill>
                        <a:schemeClr val="bg1"/>
                      </a:solidFill>
                      <a:latin typeface="方正姚体" panose="02010601030101010101" pitchFamily="2" charset="-122"/>
                      <a:ea typeface="方正姚体" panose="02010601030101010101" pitchFamily="2" charset="-122"/>
                      <a:cs typeface="Impact" panose="020B0806030902050204" pitchFamily="34" charset="0"/>
                    </a:rPr>
                    <a:t>聚类分析</a:t>
                  </a:r>
                </a:p>
              </p:txBody>
            </p:sp>
            <p:cxnSp>
              <p:nvCxnSpPr>
                <p:cNvPr id="11" name="直接连接符 30"/>
                <p:cNvCxnSpPr/>
                <p:nvPr/>
              </p:nvCxnSpPr>
              <p:spPr>
                <a:xfrm>
                  <a:off x="14040" y="326"/>
                  <a:ext cx="0" cy="428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文本框 6"/>
              <p:cNvSpPr txBox="1"/>
              <p:nvPr/>
            </p:nvSpPr>
            <p:spPr>
              <a:xfrm>
                <a:off x="5777" y="225"/>
                <a:ext cx="186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zh-HK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数据描述</a:t>
                </a: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0027" y="248"/>
              <a:ext cx="2374" cy="529"/>
            </a:xfrm>
            <a:prstGeom prst="rect">
              <a:avLst/>
            </a:prstGeom>
            <a:solidFill>
              <a:srgbClr val="FFFFFF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相关性检验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939" y="243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数据分布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270FD222-EC8D-49C2-B4FA-F80A2257D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335" y="2239347"/>
            <a:ext cx="5151645" cy="41334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52A7BD-AC76-403E-8269-EFBC58387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87" y="2239347"/>
            <a:ext cx="4913968" cy="4133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4FCC3F29-F5D4-44F4-9D4B-0D813F9BF4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4CC6214-8655-4471-97B8-8948A941F6BD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2510" y="-2760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pic>
        <p:nvPicPr>
          <p:cNvPr id="67" name="图片 66"/>
          <p:cNvPicPr/>
          <p:nvPr/>
        </p:nvPicPr>
        <p:blipFill>
          <a:blip r:embed="rId4"/>
          <a:stretch>
            <a:fillRect/>
          </a:stretch>
        </p:blipFill>
        <p:spPr>
          <a:xfrm>
            <a:off x="67695" y="710902"/>
            <a:ext cx="4261709" cy="28352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8" name="图片 67"/>
          <p:cNvPicPr/>
          <p:nvPr/>
        </p:nvPicPr>
        <p:blipFill>
          <a:blip r:embed="rId5"/>
          <a:stretch>
            <a:fillRect/>
          </a:stretch>
        </p:blipFill>
        <p:spPr>
          <a:xfrm>
            <a:off x="67249" y="3615600"/>
            <a:ext cx="4262155" cy="31840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9" name="图片 78"/>
          <p:cNvPicPr/>
          <p:nvPr/>
        </p:nvPicPr>
        <p:blipFill>
          <a:blip r:embed="rId6"/>
          <a:stretch>
            <a:fillRect/>
          </a:stretch>
        </p:blipFill>
        <p:spPr>
          <a:xfrm rot="415184">
            <a:off x="1006526" y="1364661"/>
            <a:ext cx="6954416" cy="48612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22" name="组合 21"/>
          <p:cNvGrpSpPr/>
          <p:nvPr/>
        </p:nvGrpSpPr>
        <p:grpSpPr>
          <a:xfrm>
            <a:off x="739015" y="1192642"/>
            <a:ext cx="10306333" cy="5383074"/>
            <a:chOff x="1818418" y="1293633"/>
            <a:chExt cx="10306333" cy="538307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7"/>
            <a:srcRect l="6746" r="3334"/>
            <a:stretch/>
          </p:blipFill>
          <p:spPr>
            <a:xfrm rot="394770">
              <a:off x="1818418" y="1293633"/>
              <a:ext cx="7772994" cy="43717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  <a:headEnd/>
              <a:tailEnd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>
              <a:alphaModFix amt="70000"/>
            </a:blip>
            <a:stretch>
              <a:fillRect/>
            </a:stretch>
          </p:blipFill>
          <p:spPr>
            <a:xfrm>
              <a:off x="8377011" y="3865903"/>
              <a:ext cx="3747740" cy="2810804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3497848" y="4949379"/>
            <a:ext cx="4023726" cy="16158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rgbClr val="FFFF00"/>
            </a:solidFill>
            <a:prstDash val="sysDash"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F_day1, Tem_max, RH_min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聚类；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可以分为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将聚类结果作为一列特征。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302634" y="166728"/>
            <a:ext cx="5571490" cy="362585"/>
            <a:chOff x="5777" y="225"/>
            <a:chExt cx="8774" cy="571"/>
          </a:xfrm>
        </p:grpSpPr>
        <p:grpSp>
          <p:nvGrpSpPr>
            <p:cNvPr id="9" name="组合 8"/>
            <p:cNvGrpSpPr/>
            <p:nvPr/>
          </p:nvGrpSpPr>
          <p:grpSpPr>
            <a:xfrm>
              <a:off x="5777" y="225"/>
              <a:ext cx="6721" cy="547"/>
              <a:chOff x="5777" y="225"/>
              <a:chExt cx="6721" cy="547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5777" y="225"/>
                <a:ext cx="6721" cy="529"/>
                <a:chOff x="5777" y="225"/>
                <a:chExt cx="6721" cy="529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7891" y="320"/>
                  <a:ext cx="4607" cy="434"/>
                  <a:chOff x="9433" y="320"/>
                  <a:chExt cx="4607" cy="434"/>
                </a:xfrm>
              </p:grpSpPr>
              <p:cxnSp>
                <p:nvCxnSpPr>
                  <p:cNvPr id="102" name="直接连接符 31"/>
                  <p:cNvCxnSpPr/>
                  <p:nvPr/>
                </p:nvCxnSpPr>
                <p:spPr>
                  <a:xfrm>
                    <a:off x="9433" y="326"/>
                    <a:ext cx="0" cy="42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直接连接符 32"/>
                  <p:cNvCxnSpPr/>
                  <p:nvPr/>
                </p:nvCxnSpPr>
                <p:spPr>
                  <a:xfrm>
                    <a:off x="11473" y="320"/>
                    <a:ext cx="0" cy="42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30"/>
                  <p:cNvCxnSpPr/>
                  <p:nvPr/>
                </p:nvCxnSpPr>
                <p:spPr>
                  <a:xfrm>
                    <a:off x="14040" y="326"/>
                    <a:ext cx="0" cy="428"/>
                  </a:xfrm>
                  <a:prstGeom prst="line">
                    <a:avLst/>
                  </a:prstGeom>
                  <a:ln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" name="文本框 6"/>
                <p:cNvSpPr txBox="1"/>
                <p:nvPr/>
              </p:nvSpPr>
              <p:spPr>
                <a:xfrm>
                  <a:off x="5777" y="225"/>
                  <a:ext cx="1860" cy="529"/>
                </a:xfrm>
                <a:prstGeom prst="rect">
                  <a:avLst/>
                </a:prstGeom>
                <a:noFill/>
              </p:spPr>
              <p:txBody>
                <a:bodyPr wrap="square" lIns="91436" tIns="45719" rIns="91436" bIns="45719" rtlCol="0">
                  <a:spAutoFit/>
                </a:bodyPr>
                <a:lstStyle/>
                <a:p>
                  <a:pPr algn="ctr" fontAlgn="auto"/>
                  <a:r>
                    <a:rPr lang="zh-CN" altLang="zh-HK" sz="1600" b="1" spc="300" noProof="1">
                      <a:solidFill>
                        <a:schemeClr val="bg1"/>
                      </a:solidFill>
                      <a:latin typeface="方正姚体" panose="02010601030101010101" pitchFamily="2" charset="-122"/>
                      <a:ea typeface="方正姚体" panose="02010601030101010101" pitchFamily="2" charset="-122"/>
                      <a:cs typeface="Impact" panose="020B0806030902050204" pitchFamily="34" charset="0"/>
                    </a:rPr>
                    <a:t>数据描述</a:t>
                  </a:r>
                </a:p>
              </p:txBody>
            </p:sp>
          </p:grpSp>
          <p:sp>
            <p:nvSpPr>
              <p:cNvPr id="4" name="文本框 3"/>
              <p:cNvSpPr txBox="1"/>
              <p:nvPr/>
            </p:nvSpPr>
            <p:spPr>
              <a:xfrm>
                <a:off x="7939" y="243"/>
                <a:ext cx="186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zh-HK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数据分布</a:t>
                </a: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2670" y="263"/>
              <a:ext cx="1881" cy="533"/>
            </a:xfrm>
            <a:prstGeom prst="rect">
              <a:avLst/>
            </a:prstGeom>
            <a:solidFill>
              <a:srgbClr val="FFFFFF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/>
              <a:r>
                <a:rPr lang="zh-CN" altLang="en-US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聚类分析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075" y="249"/>
              <a:ext cx="2346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相关性检验</a:t>
              </a: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8BFAB97-45B0-4E6F-92F3-511DC2E96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432308"/>
              </p:ext>
            </p:extLst>
          </p:nvPr>
        </p:nvGraphicFramePr>
        <p:xfrm>
          <a:off x="8858419" y="1104615"/>
          <a:ext cx="2428326" cy="5181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28326">
                  <a:extLst>
                    <a:ext uri="{9D8B030D-6E8A-4147-A177-3AD203B41FA5}">
                      <a16:colId xmlns:a16="http://schemas.microsoft.com/office/drawing/2014/main" val="1556634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F_day1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444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F_day2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078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F_day3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88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F_week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99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Tem_max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54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Tem_min</a:t>
                      </a:r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73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Tem_mean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53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RH_max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RH_min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5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</a:rPr>
                        <a:t>RH_mean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8299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:\Eric\北京理工大学\【金风杯】\【汇报】\背景素材\最新背景图\98f32e07b91573db73f2e5e4d2f5be49_副本_副本.jpg98f32e07b91573db73f2e5e4d2f5be49_副本_副本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175" y="-2857"/>
            <a:ext cx="12197080" cy="68630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3175" y="-2540"/>
            <a:ext cx="12208510" cy="6972935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100000"/>
                </a:srgbClr>
              </a:gs>
              <a:gs pos="0">
                <a:srgbClr val="000C26"/>
              </a:gs>
              <a:gs pos="100000">
                <a:schemeClr val="bg1">
                  <a:alpha val="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28380" y="830410"/>
            <a:ext cx="1087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数据清洗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68288" y="3356610"/>
            <a:ext cx="1382110" cy="1923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缺失值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离群点</a:t>
            </a:r>
            <a:endParaRPr lang="en-US" altLang="zh-CN" sz="2800" b="1" spc="300" dirty="0">
              <a:blipFill>
                <a:blip r:embed="rId4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数据集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5D9F6D-73AD-4FEF-B591-FDF014A42106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2018.12.7-2018.12.12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463CFA3-5D28-4DEB-8D8C-B2DAE1AC49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76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27AC072-9E9E-45AF-9A18-62F9A46EE905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3918" y="4013768"/>
            <a:ext cx="999308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16~17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年数据处理：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156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0, 234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0~6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点、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19~24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234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剩下时段采用平滑处理</a:t>
            </a:r>
            <a:endParaRPr lang="en-US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年数据集处理：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3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0605" y="-251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3918" y="741451"/>
            <a:ext cx="9202532" cy="3754874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>
                <a:solidFill>
                  <a:srgbClr val="001746"/>
                </a:solidFill>
                <a:effectLst>
                  <a:glow rad="25400">
                    <a:schemeClr val="bg1">
                      <a:lumMod val="85000"/>
                    </a:schemeClr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highlight>
                  <a:srgbClr val="D5E0E1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行数据缺失</a:t>
            </a:r>
            <a:endParaRPr lang="en-US" altLang="zh-CN" sz="2800" dirty="0">
              <a:solidFill>
                <a:srgbClr val="001746"/>
              </a:solidFill>
              <a:effectLst>
                <a:glow rad="25400">
                  <a:schemeClr val="bg1">
                    <a:lumMod val="85000"/>
                  </a:schemeClr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highlight>
                <a:srgbClr val="D5E0E1"/>
              </a:highligh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天缺失数据，有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个小时是完全没有数据的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2016.5.1 20:30~23:30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2017.5.14 14:00~15:00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2017.10.23 00:00~03:00</a:t>
            </a:r>
            <a:r>
              <a:rPr lang="zh-CN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3385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个半点总共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10203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行数据缺失。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光伏数据大量缺失；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大电网为主要负荷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辅以风力消纳与光伏消纳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消纳顺序大致为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6 5 1 2 3 4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57250" lvl="1" indent="-400050">
              <a:buFont typeface="+mj-lt"/>
              <a:buAutoNum type="romanUcPeriod"/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当大电网或风电数据缺失时，通常为连续数小数的缺失，疑似为停电检修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将数据扩充为标准的</a:t>
            </a:r>
            <a:r>
              <a:rPr lang="en-US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210528</a:t>
            </a:r>
            <a:r>
              <a:rPr lang="zh-CN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行，每半个小时均有</a:t>
            </a:r>
            <a:r>
              <a:rPr lang="en-US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行数据</a:t>
            </a:r>
            <a:r>
              <a:rPr lang="zh-CN" altLang="en-US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78" y="925850"/>
            <a:ext cx="5472510" cy="517064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618654" y="105327"/>
            <a:ext cx="2798243" cy="345246"/>
            <a:chOff x="4436312" y="105327"/>
            <a:chExt cx="2798243" cy="345246"/>
          </a:xfrm>
        </p:grpSpPr>
        <p:cxnSp>
          <p:nvCxnSpPr>
            <p:cNvPr id="13" name="直接连接符 30"/>
            <p:cNvCxnSpPr/>
            <p:nvPr/>
          </p:nvCxnSpPr>
          <p:spPr>
            <a:xfrm>
              <a:off x="5958206" y="154940"/>
              <a:ext cx="0" cy="27178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436312" y="114658"/>
              <a:ext cx="1194435" cy="335915"/>
            </a:xfrm>
            <a:prstGeom prst="rect">
              <a:avLst/>
            </a:prstGeom>
            <a:solidFill>
              <a:srgbClr val="FFFFFF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CN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缺失值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96000" y="105327"/>
              <a:ext cx="1138555" cy="33591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离群点</a:t>
              </a: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6127123-D066-4978-BB5C-3E2A2CE8F3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76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A19EDDF-DCA6-4495-8142-2C0406F2C82B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3918" y="1073020"/>
            <a:ext cx="999308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16~17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年数据处理：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156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0, 234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0~6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点、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19~24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234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号消纳</a:t>
            </a:r>
            <a:r>
              <a:rPr lang="zh-CN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剩下时段采用平滑处理</a:t>
            </a:r>
            <a:endParaRPr lang="en-US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solidFill>
                <a:prstClr val="white">
                  <a:lumMod val="8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年数据集处理：</a:t>
            </a:r>
            <a:endParaRPr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en-US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全部填</a:t>
            </a:r>
            <a:r>
              <a:rPr lang="en-US" altLang="zh-CN" dirty="0">
                <a:solidFill>
                  <a:prstClr val="white">
                    <a:lumMod val="8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3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0605" y="-251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pic>
        <p:nvPicPr>
          <p:cNvPr id="46" name="图片 45"/>
          <p:cNvPicPr/>
          <p:nvPr/>
        </p:nvPicPr>
        <p:blipFill>
          <a:blip r:embed="rId4"/>
          <a:stretch>
            <a:fillRect/>
          </a:stretch>
        </p:blipFill>
        <p:spPr>
          <a:xfrm>
            <a:off x="6211776" y="3100423"/>
            <a:ext cx="5389306" cy="3233584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4618654" y="105327"/>
            <a:ext cx="2798243" cy="345246"/>
            <a:chOff x="4436312" y="105327"/>
            <a:chExt cx="2798243" cy="345246"/>
          </a:xfrm>
        </p:grpSpPr>
        <p:cxnSp>
          <p:nvCxnSpPr>
            <p:cNvPr id="13" name="直接连接符 30"/>
            <p:cNvCxnSpPr/>
            <p:nvPr/>
          </p:nvCxnSpPr>
          <p:spPr>
            <a:xfrm>
              <a:off x="5958206" y="154940"/>
              <a:ext cx="0" cy="27178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4436312" y="114658"/>
              <a:ext cx="1194435" cy="335915"/>
            </a:xfrm>
            <a:prstGeom prst="rect">
              <a:avLst/>
            </a:prstGeom>
            <a:solidFill>
              <a:srgbClr val="FFFFFF"/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CN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缺失值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096000" y="105327"/>
              <a:ext cx="1138555" cy="335915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离群点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18" y="3097763"/>
            <a:ext cx="5514413" cy="3236115"/>
          </a:xfrm>
          <a:prstGeom prst="rect">
            <a:avLst/>
          </a:prstGeom>
          <a:ln w="38100">
            <a:solidFill>
              <a:srgbClr val="ED7D3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50454436-CAC2-4235-AC09-5E94B1D495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2000" cy="685767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938497E-5B1F-4FC3-B6E4-37EB7DAC79C1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-10605" y="-3095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3169" y="625059"/>
            <a:ext cx="5084840" cy="5400675"/>
          </a:xfrm>
          <a:prstGeom prst="rect">
            <a:avLst/>
          </a:prstGeom>
          <a:noFill/>
          <a:ln w="19050"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离群点的</a:t>
            </a: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种类型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波峰异常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冲击负荷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波峰异常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波峰异常的判定依据如下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超过阈值则改为阈值。这里其实总共只修改了不到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行数据的值。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&gt; 1333</a:t>
            </a:r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&gt; 78   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&gt; 78   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&gt; 78</a:t>
            </a:r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&gt; 444    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&gt; 1133</a:t>
            </a:r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冲击负荷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相同消纳前后半小时负荷值之差应该处于一个合理的范围之内。</a:t>
            </a:r>
            <a:endParaRPr lang="en-US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991" y="2333408"/>
            <a:ext cx="5859624" cy="2879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 descr="C:\Users\Ezreal\AppData\Local\Temp\WeChat Files\f70316f1180c943a2e2a9353c11b04f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6" t="7518" r="7809" b="6420"/>
          <a:stretch>
            <a:fillRect/>
          </a:stretch>
        </p:blipFill>
        <p:spPr bwMode="auto">
          <a:xfrm>
            <a:off x="1262380" y="934306"/>
            <a:ext cx="9499600" cy="5226685"/>
          </a:xfrm>
          <a:prstGeom prst="rect">
            <a:avLst/>
          </a:prstGeom>
          <a:ln w="38100" cap="sq">
            <a:solidFill>
              <a:srgbClr val="FFFF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6276" y="1137731"/>
            <a:ext cx="6575429" cy="49315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75585" y="1519982"/>
            <a:ext cx="6641465" cy="21207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8575">
            <a:solidFill>
              <a:srgbClr val="FFFF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取了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0.05%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的差值结点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（总计不到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个）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，以此为阈值校正负荷值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超过阈值则调整为相邻值加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减阈值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2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875.5</a:t>
            </a:r>
            <a:endParaRPr lang="zh-CN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32  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32  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32</a:t>
            </a:r>
            <a:endParaRPr lang="zh-CN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304800">
              <a:lnSpc>
                <a:spcPct val="150000"/>
              </a:lnSpc>
              <a:spcAft>
                <a:spcPts val="0"/>
              </a:spcAft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---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269.5    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消纳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前后差值</a:t>
            </a:r>
            <a:r>
              <a:rPr lang="en-US" altLang="zh-CN" sz="105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&gt;1059.5</a:t>
            </a:r>
            <a:endParaRPr lang="zh-CN" altLang="zh-CN" dirty="0">
              <a:solidFill>
                <a:srgbClr val="FFC000"/>
              </a:solidFill>
              <a:latin typeface="Times New Roman" panose="02020603050405020304" pitchFamily="18" charset="0"/>
              <a:cs typeface="宋体" panose="02010600030101010101" pitchFamily="2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806890" y="3901319"/>
          <a:ext cx="4823925" cy="1125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5285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66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66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836077" y="4649505"/>
            <a:ext cx="5008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49638" y="4649505"/>
            <a:ext cx="105894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1059.5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63513" y="105768"/>
            <a:ext cx="2633980" cy="354330"/>
            <a:chOff x="10403" y="249"/>
            <a:chExt cx="4148" cy="558"/>
          </a:xfrm>
        </p:grpSpPr>
        <p:cxnSp>
          <p:nvCxnSpPr>
            <p:cNvPr id="11" name="直接连接符 30"/>
            <p:cNvCxnSpPr/>
            <p:nvPr/>
          </p:nvCxnSpPr>
          <p:spPr>
            <a:xfrm>
              <a:off x="12258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12670" y="278"/>
              <a:ext cx="1881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CN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离群点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403" y="249"/>
              <a:ext cx="1793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缺失值</a:t>
              </a:r>
            </a:p>
          </p:txBody>
        </p:sp>
      </p:grpSp>
      <p:sp>
        <p:nvSpPr>
          <p:cNvPr id="5" name="矩形 4"/>
          <p:cNvSpPr/>
          <p:nvPr/>
        </p:nvSpPr>
        <p:spPr>
          <a:xfrm>
            <a:off x="5411755" y="4649505"/>
            <a:ext cx="446891" cy="368300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C000"/>
                </a:solidFill>
              </a:ln>
              <a:noFill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79602" y="4655476"/>
            <a:ext cx="616691" cy="368300"/>
          </a:xfrm>
          <a:prstGeom prst="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FFC000"/>
                </a:solidFill>
              </a:ln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uild="allAtOnce"/>
      <p:bldP spid="8" grpId="1" build="allAtOnce"/>
      <p:bldP spid="22" grpId="0" build="allAtOnce"/>
      <p:bldP spid="22" grpId="1" build="allAtOnce"/>
      <p:bldP spid="5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4" b="5054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2858" y="0"/>
            <a:ext cx="1218882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7" name="组合 6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1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数据集</a:t>
              </a: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37547" y="791224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10880"/>
              </p:ext>
            </p:extLst>
          </p:nvPr>
        </p:nvGraphicFramePr>
        <p:xfrm>
          <a:off x="690198" y="1902585"/>
          <a:ext cx="10811604" cy="41050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59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34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3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46080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charset="-122"/>
                        <a:ea typeface="等线" panose="02010600030101010101" charset="-122"/>
                      </a:endParaRPr>
                    </a:p>
                  </a:txBody>
                  <a:tcPr marL="3297" marR="3297" marT="3297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合并</a:t>
                      </a: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一天</a:t>
                      </a:r>
                      <a:endParaRPr lang="en-US" altLang="zh-CN" sz="2200" b="1" kern="1200" baseline="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297" marR="3297" marT="3297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台</a:t>
                      </a: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半小时</a:t>
                      </a:r>
                      <a:endParaRPr lang="en-US" altLang="zh-CN" sz="2200" b="1" kern="1200" baseline="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297" marR="3297" marT="3297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</a:t>
                      </a: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半小时</a:t>
                      </a:r>
                      <a:endParaRPr lang="en-US" altLang="zh-CN" sz="2200" b="1" kern="1200" baseline="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3297" marR="3297" marT="3297" marB="0" anchor="ctr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合并</a:t>
                      </a:r>
                      <a:r>
                        <a:rPr lang="en-US" altLang="zh-CN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2200" b="1" kern="1200" baseline="0" dirty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半小时</a:t>
                      </a:r>
                      <a:endParaRPr lang="en-US" altLang="zh-CN" sz="2200" b="1" kern="1200" baseline="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训练集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（行数）</a:t>
                      </a:r>
                      <a:endParaRPr lang="zh-CN" altLang="en-US" sz="2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297" marR="3297" marT="3297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731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24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210528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105264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35088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zh-CN" altLang="en-US" sz="2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测试集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（行数）</a:t>
                      </a:r>
                      <a:endParaRPr lang="zh-CN" altLang="en-US" sz="2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3297" marR="3297" marT="3297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151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24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43488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21744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00000"/>
                        </a:lnSpc>
                      </a:pPr>
                      <a:r>
                        <a:rPr lang="en-US" altLang="zh-CN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7248</a:t>
                      </a:r>
                    </a:p>
                  </a:txBody>
                  <a:tcPr marL="3297" marR="3297" marT="3297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²</a:t>
                      </a:r>
                      <a:endParaRPr lang="en-US" sz="24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1746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0.81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-15.3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-1.89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总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MAPE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1746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0.1%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-76%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-21.80%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日平均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MAPE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1" i="0" u="none" strike="noStrike" kern="1200" dirty="0">
                          <a:solidFill>
                            <a:srgbClr val="001746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29.8%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——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-107.64%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-66.90%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50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时间损耗</a:t>
                      </a: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kern="1200" dirty="0">
                          <a:solidFill>
                            <a:srgbClr val="001746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71s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&gt;12h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7.3h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+mn-cs"/>
                        </a:rPr>
                        <a:t>2.2h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05B1F1-85EB-4CE1-B4EA-4C52A4C1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224385" cy="6972935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0E2C"/>
              </a:gs>
              <a:gs pos="95000">
                <a:schemeClr val="bg1">
                  <a:alpha val="19000"/>
                </a:schemeClr>
              </a:gs>
            </a:gsLst>
            <a:lin ang="6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pattFill prst="pct7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8380" y="830410"/>
            <a:ext cx="108775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0 3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468715" y="3356610"/>
            <a:ext cx="1781257" cy="1923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3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特征编码</a:t>
            </a:r>
            <a:endParaRPr lang="en-US" altLang="zh-CN" sz="2800" b="1" spc="300" dirty="0">
              <a:blipFill>
                <a:blip r:embed="rId3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3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特征提取</a:t>
            </a:r>
            <a:endParaRPr lang="en-US" altLang="zh-CN" sz="2800" b="1" spc="300" dirty="0">
              <a:blipFill>
                <a:blip r:embed="rId3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3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特征选择</a:t>
            </a:r>
            <a:endParaRPr lang="zh-CN" altLang="zh-CN" sz="2800" b="1" spc="300" dirty="0">
              <a:blipFill>
                <a:blip r:embed="rId3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kumimoji="1" lang="zh-CN" altLang="en-US" sz="3200" b="1" dirty="0">
                <a:blipFill>
                  <a:blip r:embed="rId4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特征工程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CEAEF79-F330-4FDA-B7F4-74CD7F701E22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2018.12.13-2018.12.19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115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269482 w 12192000"/>
              <a:gd name="connsiteY1" fmla="*/ 0 h 6858000"/>
              <a:gd name="connsiteX2" fmla="*/ 12192000 w 12192000"/>
              <a:gd name="connsiteY2" fmla="*/ 3428999 h 6858000"/>
              <a:gd name="connsiteX3" fmla="*/ 12192000 w 12192000"/>
              <a:gd name="connsiteY3" fmla="*/ 6858000 h 6858000"/>
              <a:gd name="connsiteX4" fmla="*/ 4922520 w 12192000"/>
              <a:gd name="connsiteY4" fmla="*/ 6858000 h 6858000"/>
              <a:gd name="connsiteX5" fmla="*/ 0 w 12192000"/>
              <a:gd name="connsiteY5" fmla="*/ 3429000 h 6858000"/>
              <a:gd name="connsiteX6" fmla="*/ 0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269482" y="0"/>
                </a:lnTo>
                <a:lnTo>
                  <a:pt x="12192000" y="3428999"/>
                </a:lnTo>
                <a:lnTo>
                  <a:pt x="12192000" y="6858000"/>
                </a:lnTo>
                <a:lnTo>
                  <a:pt x="4922520" y="6858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75000"/>
              <a:alpha val="6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96240" y="497840"/>
            <a:ext cx="4865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noProof="0" dirty="0">
                <a:ln>
                  <a:noFill/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目录</a:t>
            </a:r>
            <a:r>
              <a:rPr lang="zh-CN" altLang="en-US" sz="4400" b="1" noProof="0" dirty="0">
                <a:ln>
                  <a:noFill/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 </a:t>
            </a:r>
            <a:r>
              <a:rPr lang="en-US" altLang="zh-CN" sz="4400" b="1" noProof="0" dirty="0">
                <a:ln>
                  <a:noFill/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/</a:t>
            </a:r>
            <a:r>
              <a:rPr lang="en-US" altLang="zh-CN" sz="4400" noProof="0" dirty="0">
                <a:ln>
                  <a:noFill/>
                </a:ln>
                <a:solidFill>
                  <a:schemeClr val="bg1"/>
                </a:solidFill>
                <a:effectLst>
                  <a:glow rad="38100">
                    <a:schemeClr val="tx1"/>
                  </a:glow>
                </a:effectLst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  <a:sym typeface="+mn-ea"/>
              </a:rPr>
              <a:t>CONTENTS</a:t>
            </a:r>
            <a:endParaRPr lang="en-US" altLang="zh-CN" sz="4400" b="1" noProof="0" dirty="0">
              <a:ln>
                <a:noFill/>
              </a:ln>
              <a:solidFill>
                <a:schemeClr val="bg1"/>
              </a:solidFill>
              <a:effectLst>
                <a:glow rad="38100">
                  <a:schemeClr val="tx1"/>
                </a:glow>
              </a:effectLst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  <a:sym typeface="+mn-ea"/>
            </a:endParaRPr>
          </a:p>
        </p:txBody>
      </p:sp>
      <p:sp>
        <p:nvSpPr>
          <p:cNvPr id="8" name="文本框 39"/>
          <p:cNvSpPr txBox="1">
            <a:spLocks noChangeArrowheads="1"/>
          </p:cNvSpPr>
          <p:nvPr/>
        </p:nvSpPr>
        <p:spPr bwMode="auto">
          <a:xfrm>
            <a:off x="6139180" y="2827020"/>
            <a:ext cx="2503805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04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80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模型选择</a:t>
            </a:r>
            <a:endParaRPr lang="en-US" altLang="zh-CN" sz="280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+mn-ea"/>
              </a:rPr>
              <a:t>05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模型验证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+mn-ea"/>
              </a:rPr>
              <a:t>06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模型融合</a:t>
            </a:r>
            <a:endParaRPr lang="en-US" altLang="zh-CN" sz="2800" dirty="0">
              <a:solidFill>
                <a:schemeClr val="bg1">
                  <a:lumMod val="9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华文琥珀" panose="02010800040101010101" pitchFamily="2" charset="-122"/>
                <a:ea typeface="华文琥珀" panose="02010800040101010101" pitchFamily="2" charset="-122"/>
                <a:sym typeface="+mn-ea"/>
              </a:rPr>
              <a:t>07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总结分析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姚体" panose="02010601030101010101" pitchFamily="2" charset="-122"/>
              <a:ea typeface="方正姚体" panose="02010601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9"/>
          <p:cNvSpPr txBox="1">
            <a:spLocks noChangeArrowheads="1"/>
          </p:cNvSpPr>
          <p:nvPr/>
        </p:nvSpPr>
        <p:spPr bwMode="auto">
          <a:xfrm>
            <a:off x="3634740" y="1764030"/>
            <a:ext cx="2503805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00 </a:t>
            </a:r>
            <a:r>
              <a: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团队简介</a:t>
            </a:r>
            <a:endParaRPr lang="en-US" altLang="zh-CN" sz="28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01 </a:t>
            </a:r>
            <a:r>
              <a: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数据探索</a:t>
            </a:r>
            <a:endParaRPr lang="en-US" altLang="zh-CN" sz="28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02</a:t>
            </a:r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数据清洗</a:t>
            </a:r>
            <a:endParaRPr lang="en-US" altLang="zh-CN" sz="2800" dirty="0">
              <a:solidFill>
                <a:schemeClr val="bg1"/>
              </a:solidFill>
              <a:latin typeface="Impact" panose="020B0806030902050204" pitchFamily="34" charset="0"/>
              <a:ea typeface="方正姚体" panose="02010601030101010101" pitchFamily="2" charset="-122"/>
            </a:endParaRP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03</a:t>
            </a:r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方正姚体" panose="02010601030101010101" pitchFamily="2" charset="-122"/>
              </a:rPr>
              <a:t>特征工程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B99E0B4-C018-4BCB-99FC-AE5DE743EA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434473"/>
            <a:ext cx="12192000" cy="598905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  <a14:imgEffect>
                      <a14:saturation sat="101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65150"/>
            <a:ext cx="12192000" cy="6292822"/>
          </a:xfrm>
          <a:prstGeom prst="rect">
            <a:avLst/>
          </a:prstGeom>
          <a:effectLst>
            <a:softEdge rad="635000"/>
          </a:effectLst>
        </p:spPr>
      </p:pic>
      <p:grpSp>
        <p:nvGrpSpPr>
          <p:cNvPr id="16" name="Group 19"/>
          <p:cNvGrpSpPr/>
          <p:nvPr/>
        </p:nvGrpSpPr>
        <p:grpSpPr bwMode="auto">
          <a:xfrm>
            <a:off x="3757903" y="2649232"/>
            <a:ext cx="5352292" cy="2097396"/>
            <a:chOff x="1930" y="1737"/>
            <a:chExt cx="3203" cy="1514"/>
          </a:xfrm>
        </p:grpSpPr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H="1">
              <a:off x="2579" y="3251"/>
              <a:ext cx="2545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680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1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 flipH="1">
              <a:off x="1930" y="1737"/>
              <a:ext cx="32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680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1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2221" y="2462"/>
              <a:ext cx="29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8680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71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Text Box 13"/>
          <p:cNvSpPr txBox="1">
            <a:spLocks noChangeArrowheads="1"/>
          </p:cNvSpPr>
          <p:nvPr/>
        </p:nvSpPr>
        <p:spPr bwMode="auto">
          <a:xfrm>
            <a:off x="5821045" y="2712085"/>
            <a:ext cx="6064885" cy="27045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just" defTabSz="4572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将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Data_Time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列拆分为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Y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ear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Month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Day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Hour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Half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Box 11"/>
          <p:cNvSpPr txBox="1">
            <a:spLocks noChangeArrowheads="1"/>
          </p:cNvSpPr>
          <p:nvPr/>
        </p:nvSpPr>
        <p:spPr bwMode="auto">
          <a:xfrm>
            <a:off x="5820754" y="3666724"/>
            <a:ext cx="4375267" cy="27045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将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台消纳重新标记为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123456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5610225" y="2209202"/>
            <a:ext cx="2531110" cy="38433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 marL="285750" indent="-285750" algn="just" latinLnBrk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拆分时间数据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74921" y="3792126"/>
            <a:ext cx="3489025" cy="1786732"/>
            <a:chOff x="1047907" y="3811318"/>
            <a:chExt cx="3673475" cy="1881188"/>
          </a:xfrm>
          <a:blipFill>
            <a:blip r:embed="rId5"/>
            <a:stretch>
              <a:fillRect/>
            </a:stretch>
          </a:blipFill>
        </p:grpSpPr>
        <p:grpSp>
          <p:nvGrpSpPr>
            <p:cNvPr id="6" name="Group 5"/>
            <p:cNvGrpSpPr/>
            <p:nvPr/>
          </p:nvGrpSpPr>
          <p:grpSpPr bwMode="auto">
            <a:xfrm>
              <a:off x="1047907" y="3965306"/>
              <a:ext cx="3673475" cy="1727200"/>
              <a:chOff x="1728" y="3024"/>
              <a:chExt cx="2304" cy="1080"/>
            </a:xfrm>
            <a:grpFill/>
          </p:grpSpPr>
          <p:sp>
            <p:nvSpPr>
              <p:cNvPr id="8" name="Freeform 5"/>
              <p:cNvSpPr/>
              <p:nvPr/>
            </p:nvSpPr>
            <p:spPr bwMode="auto">
              <a:xfrm>
                <a:off x="1728" y="3024"/>
                <a:ext cx="2304" cy="1080"/>
              </a:xfrm>
              <a:custGeom>
                <a:avLst/>
                <a:gdLst>
                  <a:gd name="T0" fmla="*/ 2304 w 2304"/>
                  <a:gd name="T1" fmla="*/ 792 h 1080"/>
                  <a:gd name="T2" fmla="*/ 2302 w 2304"/>
                  <a:gd name="T3" fmla="*/ 806 h 1080"/>
                  <a:gd name="T4" fmla="*/ 2290 w 2304"/>
                  <a:gd name="T5" fmla="*/ 836 h 1080"/>
                  <a:gd name="T6" fmla="*/ 2268 w 2304"/>
                  <a:gd name="T7" fmla="*/ 864 h 1080"/>
                  <a:gd name="T8" fmla="*/ 2234 w 2304"/>
                  <a:gd name="T9" fmla="*/ 892 h 1080"/>
                  <a:gd name="T10" fmla="*/ 2190 w 2304"/>
                  <a:gd name="T11" fmla="*/ 916 h 1080"/>
                  <a:gd name="T12" fmla="*/ 2108 w 2304"/>
                  <a:gd name="T13" fmla="*/ 954 h 1080"/>
                  <a:gd name="T14" fmla="*/ 1966 w 2304"/>
                  <a:gd name="T15" fmla="*/ 996 h 1080"/>
                  <a:gd name="T16" fmla="*/ 1796 w 2304"/>
                  <a:gd name="T17" fmla="*/ 1030 h 1080"/>
                  <a:gd name="T18" fmla="*/ 1600 w 2304"/>
                  <a:gd name="T19" fmla="*/ 1058 h 1080"/>
                  <a:gd name="T20" fmla="*/ 1384 w 2304"/>
                  <a:gd name="T21" fmla="*/ 1074 h 1080"/>
                  <a:gd name="T22" fmla="*/ 1152 w 2304"/>
                  <a:gd name="T23" fmla="*/ 1080 h 1080"/>
                  <a:gd name="T24" fmla="*/ 1034 w 2304"/>
                  <a:gd name="T25" fmla="*/ 1078 h 1080"/>
                  <a:gd name="T26" fmla="*/ 810 w 2304"/>
                  <a:gd name="T27" fmla="*/ 1068 h 1080"/>
                  <a:gd name="T28" fmla="*/ 602 w 2304"/>
                  <a:gd name="T29" fmla="*/ 1046 h 1080"/>
                  <a:gd name="T30" fmla="*/ 420 w 2304"/>
                  <a:gd name="T31" fmla="*/ 1014 h 1080"/>
                  <a:gd name="T32" fmla="*/ 264 w 2304"/>
                  <a:gd name="T33" fmla="*/ 976 h 1080"/>
                  <a:gd name="T34" fmla="*/ 140 w 2304"/>
                  <a:gd name="T35" fmla="*/ 930 h 1080"/>
                  <a:gd name="T36" fmla="*/ 90 w 2304"/>
                  <a:gd name="T37" fmla="*/ 904 h 1080"/>
                  <a:gd name="T38" fmla="*/ 52 w 2304"/>
                  <a:gd name="T39" fmla="*/ 878 h 1080"/>
                  <a:gd name="T40" fmla="*/ 24 w 2304"/>
                  <a:gd name="T41" fmla="*/ 850 h 1080"/>
                  <a:gd name="T42" fmla="*/ 6 w 2304"/>
                  <a:gd name="T43" fmla="*/ 822 h 1080"/>
                  <a:gd name="T44" fmla="*/ 0 w 2304"/>
                  <a:gd name="T45" fmla="*/ 792 h 1080"/>
                  <a:gd name="T46" fmla="*/ 288 w 2304"/>
                  <a:gd name="T47" fmla="*/ 216 h 1080"/>
                  <a:gd name="T48" fmla="*/ 292 w 2304"/>
                  <a:gd name="T49" fmla="*/ 194 h 1080"/>
                  <a:gd name="T50" fmla="*/ 306 w 2304"/>
                  <a:gd name="T51" fmla="*/ 172 h 1080"/>
                  <a:gd name="T52" fmla="*/ 326 w 2304"/>
                  <a:gd name="T53" fmla="*/ 152 h 1080"/>
                  <a:gd name="T54" fmla="*/ 356 w 2304"/>
                  <a:gd name="T55" fmla="*/ 132 h 1080"/>
                  <a:gd name="T56" fmla="*/ 436 w 2304"/>
                  <a:gd name="T57" fmla="*/ 96 h 1080"/>
                  <a:gd name="T58" fmla="*/ 542 w 2304"/>
                  <a:gd name="T59" fmla="*/ 64 h 1080"/>
                  <a:gd name="T60" fmla="*/ 668 w 2304"/>
                  <a:gd name="T61" fmla="*/ 36 h 1080"/>
                  <a:gd name="T62" fmla="*/ 816 w 2304"/>
                  <a:gd name="T63" fmla="*/ 16 h 1080"/>
                  <a:gd name="T64" fmla="*/ 978 w 2304"/>
                  <a:gd name="T65" fmla="*/ 4 h 1080"/>
                  <a:gd name="T66" fmla="*/ 1152 w 2304"/>
                  <a:gd name="T67" fmla="*/ 0 h 1080"/>
                  <a:gd name="T68" fmla="*/ 1240 w 2304"/>
                  <a:gd name="T69" fmla="*/ 2 h 1080"/>
                  <a:gd name="T70" fmla="*/ 1408 w 2304"/>
                  <a:gd name="T71" fmla="*/ 10 h 1080"/>
                  <a:gd name="T72" fmla="*/ 1564 w 2304"/>
                  <a:gd name="T73" fmla="*/ 26 h 1080"/>
                  <a:gd name="T74" fmla="*/ 1702 w 2304"/>
                  <a:gd name="T75" fmla="*/ 50 h 1080"/>
                  <a:gd name="T76" fmla="*/ 1818 w 2304"/>
                  <a:gd name="T77" fmla="*/ 78 h 1080"/>
                  <a:gd name="T78" fmla="*/ 1912 w 2304"/>
                  <a:gd name="T79" fmla="*/ 114 h 1080"/>
                  <a:gd name="T80" fmla="*/ 1964 w 2304"/>
                  <a:gd name="T81" fmla="*/ 142 h 1080"/>
                  <a:gd name="T82" fmla="*/ 1988 w 2304"/>
                  <a:gd name="T83" fmla="*/ 162 h 1080"/>
                  <a:gd name="T84" fmla="*/ 2006 w 2304"/>
                  <a:gd name="T85" fmla="*/ 184 h 1080"/>
                  <a:gd name="T86" fmla="*/ 2014 w 2304"/>
                  <a:gd name="T87" fmla="*/ 204 h 1080"/>
                  <a:gd name="T88" fmla="*/ 2016 w 2304"/>
                  <a:gd name="T89" fmla="*/ 216 h 108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304"/>
                  <a:gd name="T136" fmla="*/ 0 h 1080"/>
                  <a:gd name="T137" fmla="*/ 2304 w 2304"/>
                  <a:gd name="T138" fmla="*/ 1080 h 108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304" h="1080">
                    <a:moveTo>
                      <a:pt x="2016" y="216"/>
                    </a:moveTo>
                    <a:lnTo>
                      <a:pt x="2304" y="792"/>
                    </a:lnTo>
                    <a:lnTo>
                      <a:pt x="2302" y="806"/>
                    </a:lnTo>
                    <a:lnTo>
                      <a:pt x="2298" y="822"/>
                    </a:lnTo>
                    <a:lnTo>
                      <a:pt x="2290" y="836"/>
                    </a:lnTo>
                    <a:lnTo>
                      <a:pt x="2280" y="850"/>
                    </a:lnTo>
                    <a:lnTo>
                      <a:pt x="2268" y="864"/>
                    </a:lnTo>
                    <a:lnTo>
                      <a:pt x="2252" y="878"/>
                    </a:lnTo>
                    <a:lnTo>
                      <a:pt x="2234" y="892"/>
                    </a:lnTo>
                    <a:lnTo>
                      <a:pt x="2214" y="904"/>
                    </a:lnTo>
                    <a:lnTo>
                      <a:pt x="2190" y="916"/>
                    </a:lnTo>
                    <a:lnTo>
                      <a:pt x="2164" y="930"/>
                    </a:lnTo>
                    <a:lnTo>
                      <a:pt x="2108" y="954"/>
                    </a:lnTo>
                    <a:lnTo>
                      <a:pt x="2040" y="976"/>
                    </a:lnTo>
                    <a:lnTo>
                      <a:pt x="1966" y="996"/>
                    </a:lnTo>
                    <a:lnTo>
                      <a:pt x="1884" y="1014"/>
                    </a:lnTo>
                    <a:lnTo>
                      <a:pt x="1796" y="1030"/>
                    </a:lnTo>
                    <a:lnTo>
                      <a:pt x="1702" y="1046"/>
                    </a:lnTo>
                    <a:lnTo>
                      <a:pt x="1600" y="1058"/>
                    </a:lnTo>
                    <a:lnTo>
                      <a:pt x="1494" y="1068"/>
                    </a:lnTo>
                    <a:lnTo>
                      <a:pt x="1384" y="1074"/>
                    </a:lnTo>
                    <a:lnTo>
                      <a:pt x="1270" y="1078"/>
                    </a:lnTo>
                    <a:lnTo>
                      <a:pt x="1152" y="1080"/>
                    </a:lnTo>
                    <a:lnTo>
                      <a:pt x="1034" y="1078"/>
                    </a:lnTo>
                    <a:lnTo>
                      <a:pt x="920" y="1074"/>
                    </a:lnTo>
                    <a:lnTo>
                      <a:pt x="810" y="1068"/>
                    </a:lnTo>
                    <a:lnTo>
                      <a:pt x="704" y="1058"/>
                    </a:lnTo>
                    <a:lnTo>
                      <a:pt x="602" y="1046"/>
                    </a:lnTo>
                    <a:lnTo>
                      <a:pt x="508" y="1030"/>
                    </a:lnTo>
                    <a:lnTo>
                      <a:pt x="420" y="1014"/>
                    </a:lnTo>
                    <a:lnTo>
                      <a:pt x="338" y="996"/>
                    </a:lnTo>
                    <a:lnTo>
                      <a:pt x="264" y="976"/>
                    </a:lnTo>
                    <a:lnTo>
                      <a:pt x="196" y="954"/>
                    </a:lnTo>
                    <a:lnTo>
                      <a:pt x="140" y="930"/>
                    </a:lnTo>
                    <a:lnTo>
                      <a:pt x="114" y="916"/>
                    </a:lnTo>
                    <a:lnTo>
                      <a:pt x="90" y="904"/>
                    </a:lnTo>
                    <a:lnTo>
                      <a:pt x="70" y="892"/>
                    </a:lnTo>
                    <a:lnTo>
                      <a:pt x="52" y="878"/>
                    </a:lnTo>
                    <a:lnTo>
                      <a:pt x="36" y="864"/>
                    </a:lnTo>
                    <a:lnTo>
                      <a:pt x="24" y="850"/>
                    </a:lnTo>
                    <a:lnTo>
                      <a:pt x="14" y="836"/>
                    </a:lnTo>
                    <a:lnTo>
                      <a:pt x="6" y="822"/>
                    </a:lnTo>
                    <a:lnTo>
                      <a:pt x="2" y="806"/>
                    </a:lnTo>
                    <a:lnTo>
                      <a:pt x="0" y="792"/>
                    </a:lnTo>
                    <a:lnTo>
                      <a:pt x="288" y="216"/>
                    </a:lnTo>
                    <a:lnTo>
                      <a:pt x="290" y="204"/>
                    </a:lnTo>
                    <a:lnTo>
                      <a:pt x="292" y="194"/>
                    </a:lnTo>
                    <a:lnTo>
                      <a:pt x="298" y="184"/>
                    </a:lnTo>
                    <a:lnTo>
                      <a:pt x="306" y="172"/>
                    </a:lnTo>
                    <a:lnTo>
                      <a:pt x="316" y="162"/>
                    </a:lnTo>
                    <a:lnTo>
                      <a:pt x="326" y="152"/>
                    </a:lnTo>
                    <a:lnTo>
                      <a:pt x="340" y="142"/>
                    </a:lnTo>
                    <a:lnTo>
                      <a:pt x="356" y="132"/>
                    </a:lnTo>
                    <a:lnTo>
                      <a:pt x="392" y="114"/>
                    </a:lnTo>
                    <a:lnTo>
                      <a:pt x="436" y="96"/>
                    </a:lnTo>
                    <a:lnTo>
                      <a:pt x="486" y="78"/>
                    </a:lnTo>
                    <a:lnTo>
                      <a:pt x="542" y="64"/>
                    </a:lnTo>
                    <a:lnTo>
                      <a:pt x="602" y="50"/>
                    </a:lnTo>
                    <a:lnTo>
                      <a:pt x="668" y="36"/>
                    </a:lnTo>
                    <a:lnTo>
                      <a:pt x="740" y="26"/>
                    </a:lnTo>
                    <a:lnTo>
                      <a:pt x="816" y="16"/>
                    </a:lnTo>
                    <a:lnTo>
                      <a:pt x="896" y="10"/>
                    </a:lnTo>
                    <a:lnTo>
                      <a:pt x="978" y="4"/>
                    </a:lnTo>
                    <a:lnTo>
                      <a:pt x="1064" y="2"/>
                    </a:lnTo>
                    <a:lnTo>
                      <a:pt x="1152" y="0"/>
                    </a:lnTo>
                    <a:lnTo>
                      <a:pt x="1240" y="2"/>
                    </a:lnTo>
                    <a:lnTo>
                      <a:pt x="1326" y="4"/>
                    </a:lnTo>
                    <a:lnTo>
                      <a:pt x="1408" y="10"/>
                    </a:lnTo>
                    <a:lnTo>
                      <a:pt x="1488" y="16"/>
                    </a:lnTo>
                    <a:lnTo>
                      <a:pt x="1564" y="26"/>
                    </a:lnTo>
                    <a:lnTo>
                      <a:pt x="1636" y="36"/>
                    </a:lnTo>
                    <a:lnTo>
                      <a:pt x="1702" y="50"/>
                    </a:lnTo>
                    <a:lnTo>
                      <a:pt x="1762" y="64"/>
                    </a:lnTo>
                    <a:lnTo>
                      <a:pt x="1818" y="78"/>
                    </a:lnTo>
                    <a:lnTo>
                      <a:pt x="1868" y="96"/>
                    </a:lnTo>
                    <a:lnTo>
                      <a:pt x="1912" y="114"/>
                    </a:lnTo>
                    <a:lnTo>
                      <a:pt x="1948" y="132"/>
                    </a:lnTo>
                    <a:lnTo>
                      <a:pt x="1964" y="142"/>
                    </a:lnTo>
                    <a:lnTo>
                      <a:pt x="1978" y="152"/>
                    </a:lnTo>
                    <a:lnTo>
                      <a:pt x="1988" y="162"/>
                    </a:lnTo>
                    <a:lnTo>
                      <a:pt x="1998" y="172"/>
                    </a:lnTo>
                    <a:lnTo>
                      <a:pt x="2006" y="184"/>
                    </a:lnTo>
                    <a:lnTo>
                      <a:pt x="2012" y="194"/>
                    </a:lnTo>
                    <a:lnTo>
                      <a:pt x="2014" y="204"/>
                    </a:lnTo>
                    <a:lnTo>
                      <a:pt x="2016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9" name="Freeform 6"/>
              <p:cNvSpPr/>
              <p:nvPr/>
            </p:nvSpPr>
            <p:spPr bwMode="auto">
              <a:xfrm>
                <a:off x="2016" y="3024"/>
                <a:ext cx="1728" cy="432"/>
              </a:xfrm>
              <a:custGeom>
                <a:avLst/>
                <a:gdLst>
                  <a:gd name="T0" fmla="*/ 1728 w 1728"/>
                  <a:gd name="T1" fmla="*/ 216 h 432"/>
                  <a:gd name="T2" fmla="*/ 1724 w 1728"/>
                  <a:gd name="T3" fmla="*/ 238 h 432"/>
                  <a:gd name="T4" fmla="*/ 1710 w 1728"/>
                  <a:gd name="T5" fmla="*/ 260 h 432"/>
                  <a:gd name="T6" fmla="*/ 1690 w 1728"/>
                  <a:gd name="T7" fmla="*/ 280 h 432"/>
                  <a:gd name="T8" fmla="*/ 1660 w 1728"/>
                  <a:gd name="T9" fmla="*/ 300 h 432"/>
                  <a:gd name="T10" fmla="*/ 1580 w 1728"/>
                  <a:gd name="T11" fmla="*/ 336 h 432"/>
                  <a:gd name="T12" fmla="*/ 1474 w 1728"/>
                  <a:gd name="T13" fmla="*/ 368 h 432"/>
                  <a:gd name="T14" fmla="*/ 1348 w 1728"/>
                  <a:gd name="T15" fmla="*/ 396 h 432"/>
                  <a:gd name="T16" fmla="*/ 1200 w 1728"/>
                  <a:gd name="T17" fmla="*/ 416 h 432"/>
                  <a:gd name="T18" fmla="*/ 1038 w 1728"/>
                  <a:gd name="T19" fmla="*/ 428 h 432"/>
                  <a:gd name="T20" fmla="*/ 864 w 1728"/>
                  <a:gd name="T21" fmla="*/ 432 h 432"/>
                  <a:gd name="T22" fmla="*/ 776 w 1728"/>
                  <a:gd name="T23" fmla="*/ 430 h 432"/>
                  <a:gd name="T24" fmla="*/ 608 w 1728"/>
                  <a:gd name="T25" fmla="*/ 422 h 432"/>
                  <a:gd name="T26" fmla="*/ 452 w 1728"/>
                  <a:gd name="T27" fmla="*/ 406 h 432"/>
                  <a:gd name="T28" fmla="*/ 314 w 1728"/>
                  <a:gd name="T29" fmla="*/ 382 h 432"/>
                  <a:gd name="T30" fmla="*/ 198 w 1728"/>
                  <a:gd name="T31" fmla="*/ 354 h 432"/>
                  <a:gd name="T32" fmla="*/ 104 w 1728"/>
                  <a:gd name="T33" fmla="*/ 318 h 432"/>
                  <a:gd name="T34" fmla="*/ 52 w 1728"/>
                  <a:gd name="T35" fmla="*/ 290 h 432"/>
                  <a:gd name="T36" fmla="*/ 28 w 1728"/>
                  <a:gd name="T37" fmla="*/ 270 h 432"/>
                  <a:gd name="T38" fmla="*/ 10 w 1728"/>
                  <a:gd name="T39" fmla="*/ 248 h 432"/>
                  <a:gd name="T40" fmla="*/ 2 w 1728"/>
                  <a:gd name="T41" fmla="*/ 228 h 432"/>
                  <a:gd name="T42" fmla="*/ 0 w 1728"/>
                  <a:gd name="T43" fmla="*/ 216 h 432"/>
                  <a:gd name="T44" fmla="*/ 4 w 1728"/>
                  <a:gd name="T45" fmla="*/ 194 h 432"/>
                  <a:gd name="T46" fmla="*/ 18 w 1728"/>
                  <a:gd name="T47" fmla="*/ 172 h 432"/>
                  <a:gd name="T48" fmla="*/ 38 w 1728"/>
                  <a:gd name="T49" fmla="*/ 152 h 432"/>
                  <a:gd name="T50" fmla="*/ 68 w 1728"/>
                  <a:gd name="T51" fmla="*/ 132 h 432"/>
                  <a:gd name="T52" fmla="*/ 148 w 1728"/>
                  <a:gd name="T53" fmla="*/ 96 h 432"/>
                  <a:gd name="T54" fmla="*/ 254 w 1728"/>
                  <a:gd name="T55" fmla="*/ 64 h 432"/>
                  <a:gd name="T56" fmla="*/ 380 w 1728"/>
                  <a:gd name="T57" fmla="*/ 36 h 432"/>
                  <a:gd name="T58" fmla="*/ 528 w 1728"/>
                  <a:gd name="T59" fmla="*/ 16 h 432"/>
                  <a:gd name="T60" fmla="*/ 690 w 1728"/>
                  <a:gd name="T61" fmla="*/ 4 h 432"/>
                  <a:gd name="T62" fmla="*/ 864 w 1728"/>
                  <a:gd name="T63" fmla="*/ 0 h 432"/>
                  <a:gd name="T64" fmla="*/ 952 w 1728"/>
                  <a:gd name="T65" fmla="*/ 2 h 432"/>
                  <a:gd name="T66" fmla="*/ 1120 w 1728"/>
                  <a:gd name="T67" fmla="*/ 10 h 432"/>
                  <a:gd name="T68" fmla="*/ 1276 w 1728"/>
                  <a:gd name="T69" fmla="*/ 26 h 432"/>
                  <a:gd name="T70" fmla="*/ 1414 w 1728"/>
                  <a:gd name="T71" fmla="*/ 50 h 432"/>
                  <a:gd name="T72" fmla="*/ 1530 w 1728"/>
                  <a:gd name="T73" fmla="*/ 78 h 432"/>
                  <a:gd name="T74" fmla="*/ 1624 w 1728"/>
                  <a:gd name="T75" fmla="*/ 114 h 432"/>
                  <a:gd name="T76" fmla="*/ 1676 w 1728"/>
                  <a:gd name="T77" fmla="*/ 142 h 432"/>
                  <a:gd name="T78" fmla="*/ 1700 w 1728"/>
                  <a:gd name="T79" fmla="*/ 162 h 432"/>
                  <a:gd name="T80" fmla="*/ 1718 w 1728"/>
                  <a:gd name="T81" fmla="*/ 184 h 432"/>
                  <a:gd name="T82" fmla="*/ 1726 w 1728"/>
                  <a:gd name="T83" fmla="*/ 204 h 432"/>
                  <a:gd name="T84" fmla="*/ 1728 w 1728"/>
                  <a:gd name="T85" fmla="*/ 216 h 4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728"/>
                  <a:gd name="T130" fmla="*/ 0 h 432"/>
                  <a:gd name="T131" fmla="*/ 1728 w 1728"/>
                  <a:gd name="T132" fmla="*/ 432 h 4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728" h="432">
                    <a:moveTo>
                      <a:pt x="1728" y="216"/>
                    </a:moveTo>
                    <a:lnTo>
                      <a:pt x="1728" y="216"/>
                    </a:lnTo>
                    <a:lnTo>
                      <a:pt x="1726" y="228"/>
                    </a:lnTo>
                    <a:lnTo>
                      <a:pt x="1724" y="238"/>
                    </a:lnTo>
                    <a:lnTo>
                      <a:pt x="1718" y="248"/>
                    </a:lnTo>
                    <a:lnTo>
                      <a:pt x="1710" y="260"/>
                    </a:lnTo>
                    <a:lnTo>
                      <a:pt x="1700" y="270"/>
                    </a:lnTo>
                    <a:lnTo>
                      <a:pt x="1690" y="280"/>
                    </a:lnTo>
                    <a:lnTo>
                      <a:pt x="1676" y="290"/>
                    </a:lnTo>
                    <a:lnTo>
                      <a:pt x="1660" y="300"/>
                    </a:lnTo>
                    <a:lnTo>
                      <a:pt x="1624" y="318"/>
                    </a:lnTo>
                    <a:lnTo>
                      <a:pt x="1580" y="336"/>
                    </a:lnTo>
                    <a:lnTo>
                      <a:pt x="1530" y="354"/>
                    </a:lnTo>
                    <a:lnTo>
                      <a:pt x="1474" y="368"/>
                    </a:lnTo>
                    <a:lnTo>
                      <a:pt x="1414" y="382"/>
                    </a:lnTo>
                    <a:lnTo>
                      <a:pt x="1348" y="396"/>
                    </a:lnTo>
                    <a:lnTo>
                      <a:pt x="1276" y="406"/>
                    </a:lnTo>
                    <a:lnTo>
                      <a:pt x="1200" y="416"/>
                    </a:lnTo>
                    <a:lnTo>
                      <a:pt x="1120" y="422"/>
                    </a:lnTo>
                    <a:lnTo>
                      <a:pt x="1038" y="428"/>
                    </a:lnTo>
                    <a:lnTo>
                      <a:pt x="952" y="430"/>
                    </a:lnTo>
                    <a:lnTo>
                      <a:pt x="864" y="432"/>
                    </a:lnTo>
                    <a:lnTo>
                      <a:pt x="776" y="430"/>
                    </a:lnTo>
                    <a:lnTo>
                      <a:pt x="690" y="428"/>
                    </a:lnTo>
                    <a:lnTo>
                      <a:pt x="608" y="422"/>
                    </a:lnTo>
                    <a:lnTo>
                      <a:pt x="528" y="416"/>
                    </a:lnTo>
                    <a:lnTo>
                      <a:pt x="452" y="406"/>
                    </a:lnTo>
                    <a:lnTo>
                      <a:pt x="380" y="396"/>
                    </a:lnTo>
                    <a:lnTo>
                      <a:pt x="314" y="382"/>
                    </a:lnTo>
                    <a:lnTo>
                      <a:pt x="254" y="368"/>
                    </a:lnTo>
                    <a:lnTo>
                      <a:pt x="198" y="354"/>
                    </a:lnTo>
                    <a:lnTo>
                      <a:pt x="148" y="336"/>
                    </a:lnTo>
                    <a:lnTo>
                      <a:pt x="104" y="318"/>
                    </a:lnTo>
                    <a:lnTo>
                      <a:pt x="68" y="300"/>
                    </a:lnTo>
                    <a:lnTo>
                      <a:pt x="52" y="290"/>
                    </a:lnTo>
                    <a:lnTo>
                      <a:pt x="38" y="280"/>
                    </a:lnTo>
                    <a:lnTo>
                      <a:pt x="28" y="270"/>
                    </a:lnTo>
                    <a:lnTo>
                      <a:pt x="18" y="260"/>
                    </a:lnTo>
                    <a:lnTo>
                      <a:pt x="10" y="248"/>
                    </a:lnTo>
                    <a:lnTo>
                      <a:pt x="4" y="238"/>
                    </a:lnTo>
                    <a:lnTo>
                      <a:pt x="2" y="228"/>
                    </a:lnTo>
                    <a:lnTo>
                      <a:pt x="0" y="216"/>
                    </a:lnTo>
                    <a:lnTo>
                      <a:pt x="2" y="204"/>
                    </a:lnTo>
                    <a:lnTo>
                      <a:pt x="4" y="194"/>
                    </a:lnTo>
                    <a:lnTo>
                      <a:pt x="10" y="184"/>
                    </a:lnTo>
                    <a:lnTo>
                      <a:pt x="18" y="172"/>
                    </a:lnTo>
                    <a:lnTo>
                      <a:pt x="28" y="162"/>
                    </a:lnTo>
                    <a:lnTo>
                      <a:pt x="38" y="152"/>
                    </a:lnTo>
                    <a:lnTo>
                      <a:pt x="52" y="142"/>
                    </a:lnTo>
                    <a:lnTo>
                      <a:pt x="68" y="132"/>
                    </a:lnTo>
                    <a:lnTo>
                      <a:pt x="104" y="114"/>
                    </a:lnTo>
                    <a:lnTo>
                      <a:pt x="148" y="96"/>
                    </a:lnTo>
                    <a:lnTo>
                      <a:pt x="198" y="78"/>
                    </a:lnTo>
                    <a:lnTo>
                      <a:pt x="254" y="64"/>
                    </a:lnTo>
                    <a:lnTo>
                      <a:pt x="314" y="50"/>
                    </a:lnTo>
                    <a:lnTo>
                      <a:pt x="380" y="36"/>
                    </a:lnTo>
                    <a:lnTo>
                      <a:pt x="452" y="26"/>
                    </a:lnTo>
                    <a:lnTo>
                      <a:pt x="528" y="16"/>
                    </a:lnTo>
                    <a:lnTo>
                      <a:pt x="608" y="10"/>
                    </a:lnTo>
                    <a:lnTo>
                      <a:pt x="690" y="4"/>
                    </a:lnTo>
                    <a:lnTo>
                      <a:pt x="776" y="2"/>
                    </a:lnTo>
                    <a:lnTo>
                      <a:pt x="864" y="0"/>
                    </a:lnTo>
                    <a:lnTo>
                      <a:pt x="952" y="2"/>
                    </a:lnTo>
                    <a:lnTo>
                      <a:pt x="1038" y="4"/>
                    </a:lnTo>
                    <a:lnTo>
                      <a:pt x="1120" y="10"/>
                    </a:lnTo>
                    <a:lnTo>
                      <a:pt x="1200" y="16"/>
                    </a:lnTo>
                    <a:lnTo>
                      <a:pt x="1276" y="26"/>
                    </a:lnTo>
                    <a:lnTo>
                      <a:pt x="1348" y="36"/>
                    </a:lnTo>
                    <a:lnTo>
                      <a:pt x="1414" y="50"/>
                    </a:lnTo>
                    <a:lnTo>
                      <a:pt x="1474" y="64"/>
                    </a:lnTo>
                    <a:lnTo>
                      <a:pt x="1530" y="78"/>
                    </a:lnTo>
                    <a:lnTo>
                      <a:pt x="1580" y="96"/>
                    </a:lnTo>
                    <a:lnTo>
                      <a:pt x="1624" y="114"/>
                    </a:lnTo>
                    <a:lnTo>
                      <a:pt x="1660" y="132"/>
                    </a:lnTo>
                    <a:lnTo>
                      <a:pt x="1676" y="142"/>
                    </a:lnTo>
                    <a:lnTo>
                      <a:pt x="1690" y="152"/>
                    </a:lnTo>
                    <a:lnTo>
                      <a:pt x="1700" y="162"/>
                    </a:lnTo>
                    <a:lnTo>
                      <a:pt x="1710" y="172"/>
                    </a:lnTo>
                    <a:lnTo>
                      <a:pt x="1718" y="184"/>
                    </a:lnTo>
                    <a:lnTo>
                      <a:pt x="1724" y="194"/>
                    </a:lnTo>
                    <a:lnTo>
                      <a:pt x="1726" y="204"/>
                    </a:lnTo>
                    <a:lnTo>
                      <a:pt x="1728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1467007" y="3811318"/>
              <a:ext cx="2832099" cy="920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just" defTabSz="868045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74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55424" y="2821115"/>
            <a:ext cx="2359691" cy="1464063"/>
            <a:chOff x="1659095" y="2788969"/>
            <a:chExt cx="2484437" cy="1541462"/>
          </a:xfrm>
          <a:blipFill>
            <a:blip r:embed="rId5"/>
            <a:stretch>
              <a:fillRect/>
            </a:stretch>
          </a:blipFill>
        </p:grpSpPr>
        <p:grpSp>
          <p:nvGrpSpPr>
            <p:cNvPr id="11" name="Group 8"/>
            <p:cNvGrpSpPr/>
            <p:nvPr/>
          </p:nvGrpSpPr>
          <p:grpSpPr bwMode="auto">
            <a:xfrm>
              <a:off x="1659095" y="2957244"/>
              <a:ext cx="2484437" cy="1373187"/>
              <a:chOff x="2016" y="1944"/>
              <a:chExt cx="1728" cy="936"/>
            </a:xfrm>
            <a:grpFill/>
          </p:grpSpPr>
          <p:sp>
            <p:nvSpPr>
              <p:cNvPr id="13" name="Freeform 9"/>
              <p:cNvSpPr/>
              <p:nvPr/>
            </p:nvSpPr>
            <p:spPr bwMode="auto">
              <a:xfrm>
                <a:off x="2016" y="1944"/>
                <a:ext cx="1728" cy="936"/>
              </a:xfrm>
              <a:custGeom>
                <a:avLst/>
                <a:gdLst>
                  <a:gd name="T0" fmla="*/ 1728 w 1728"/>
                  <a:gd name="T1" fmla="*/ 720 h 936"/>
                  <a:gd name="T2" fmla="*/ 1726 w 1728"/>
                  <a:gd name="T3" fmla="*/ 732 h 936"/>
                  <a:gd name="T4" fmla="*/ 1718 w 1728"/>
                  <a:gd name="T5" fmla="*/ 752 h 936"/>
                  <a:gd name="T6" fmla="*/ 1700 w 1728"/>
                  <a:gd name="T7" fmla="*/ 774 h 936"/>
                  <a:gd name="T8" fmla="*/ 1676 w 1728"/>
                  <a:gd name="T9" fmla="*/ 794 h 936"/>
                  <a:gd name="T10" fmla="*/ 1624 w 1728"/>
                  <a:gd name="T11" fmla="*/ 822 h 936"/>
                  <a:gd name="T12" fmla="*/ 1530 w 1728"/>
                  <a:gd name="T13" fmla="*/ 858 h 936"/>
                  <a:gd name="T14" fmla="*/ 1414 w 1728"/>
                  <a:gd name="T15" fmla="*/ 886 h 936"/>
                  <a:gd name="T16" fmla="*/ 1276 w 1728"/>
                  <a:gd name="T17" fmla="*/ 910 h 936"/>
                  <a:gd name="T18" fmla="*/ 1120 w 1728"/>
                  <a:gd name="T19" fmla="*/ 926 h 936"/>
                  <a:gd name="T20" fmla="*/ 952 w 1728"/>
                  <a:gd name="T21" fmla="*/ 934 h 936"/>
                  <a:gd name="T22" fmla="*/ 864 w 1728"/>
                  <a:gd name="T23" fmla="*/ 936 h 936"/>
                  <a:gd name="T24" fmla="*/ 690 w 1728"/>
                  <a:gd name="T25" fmla="*/ 932 h 936"/>
                  <a:gd name="T26" fmla="*/ 528 w 1728"/>
                  <a:gd name="T27" fmla="*/ 920 h 936"/>
                  <a:gd name="T28" fmla="*/ 380 w 1728"/>
                  <a:gd name="T29" fmla="*/ 900 h 936"/>
                  <a:gd name="T30" fmla="*/ 254 w 1728"/>
                  <a:gd name="T31" fmla="*/ 872 h 936"/>
                  <a:gd name="T32" fmla="*/ 148 w 1728"/>
                  <a:gd name="T33" fmla="*/ 840 h 936"/>
                  <a:gd name="T34" fmla="*/ 68 w 1728"/>
                  <a:gd name="T35" fmla="*/ 804 h 936"/>
                  <a:gd name="T36" fmla="*/ 38 w 1728"/>
                  <a:gd name="T37" fmla="*/ 784 h 936"/>
                  <a:gd name="T38" fmla="*/ 18 w 1728"/>
                  <a:gd name="T39" fmla="*/ 764 h 936"/>
                  <a:gd name="T40" fmla="*/ 4 w 1728"/>
                  <a:gd name="T41" fmla="*/ 742 h 936"/>
                  <a:gd name="T42" fmla="*/ 0 w 1728"/>
                  <a:gd name="T43" fmla="*/ 720 h 936"/>
                  <a:gd name="T44" fmla="*/ 288 w 1728"/>
                  <a:gd name="T45" fmla="*/ 144 h 936"/>
                  <a:gd name="T46" fmla="*/ 290 w 1728"/>
                  <a:gd name="T47" fmla="*/ 130 h 936"/>
                  <a:gd name="T48" fmla="*/ 300 w 1728"/>
                  <a:gd name="T49" fmla="*/ 114 h 936"/>
                  <a:gd name="T50" fmla="*/ 334 w 1728"/>
                  <a:gd name="T51" fmla="*/ 88 h 936"/>
                  <a:gd name="T52" fmla="*/ 386 w 1728"/>
                  <a:gd name="T53" fmla="*/ 64 h 936"/>
                  <a:gd name="T54" fmla="*/ 456 w 1728"/>
                  <a:gd name="T55" fmla="*/ 42 h 936"/>
                  <a:gd name="T56" fmla="*/ 542 w 1728"/>
                  <a:gd name="T57" fmla="*/ 24 h 936"/>
                  <a:gd name="T58" fmla="*/ 640 w 1728"/>
                  <a:gd name="T59" fmla="*/ 12 h 936"/>
                  <a:gd name="T60" fmla="*/ 748 w 1728"/>
                  <a:gd name="T61" fmla="*/ 2 h 936"/>
                  <a:gd name="T62" fmla="*/ 864 w 1728"/>
                  <a:gd name="T63" fmla="*/ 0 h 936"/>
                  <a:gd name="T64" fmla="*/ 922 w 1728"/>
                  <a:gd name="T65" fmla="*/ 0 h 936"/>
                  <a:gd name="T66" fmla="*/ 1036 w 1728"/>
                  <a:gd name="T67" fmla="*/ 6 h 936"/>
                  <a:gd name="T68" fmla="*/ 1138 w 1728"/>
                  <a:gd name="T69" fmla="*/ 18 h 936"/>
                  <a:gd name="T70" fmla="*/ 1230 w 1728"/>
                  <a:gd name="T71" fmla="*/ 32 h 936"/>
                  <a:gd name="T72" fmla="*/ 1308 w 1728"/>
                  <a:gd name="T73" fmla="*/ 52 h 936"/>
                  <a:gd name="T74" fmla="*/ 1370 w 1728"/>
                  <a:gd name="T75" fmla="*/ 76 h 936"/>
                  <a:gd name="T76" fmla="*/ 1414 w 1728"/>
                  <a:gd name="T77" fmla="*/ 102 h 936"/>
                  <a:gd name="T78" fmla="*/ 1434 w 1728"/>
                  <a:gd name="T79" fmla="*/ 122 h 936"/>
                  <a:gd name="T80" fmla="*/ 1440 w 1728"/>
                  <a:gd name="T81" fmla="*/ 136 h 936"/>
                  <a:gd name="T82" fmla="*/ 1440 w 1728"/>
                  <a:gd name="T83" fmla="*/ 144 h 9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728"/>
                  <a:gd name="T127" fmla="*/ 0 h 936"/>
                  <a:gd name="T128" fmla="*/ 1728 w 1728"/>
                  <a:gd name="T129" fmla="*/ 936 h 9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728" h="936">
                    <a:moveTo>
                      <a:pt x="1440" y="144"/>
                    </a:moveTo>
                    <a:lnTo>
                      <a:pt x="1728" y="720"/>
                    </a:lnTo>
                    <a:lnTo>
                      <a:pt x="1726" y="732"/>
                    </a:lnTo>
                    <a:lnTo>
                      <a:pt x="1724" y="742"/>
                    </a:lnTo>
                    <a:lnTo>
                      <a:pt x="1718" y="752"/>
                    </a:lnTo>
                    <a:lnTo>
                      <a:pt x="1710" y="764"/>
                    </a:lnTo>
                    <a:lnTo>
                      <a:pt x="1700" y="774"/>
                    </a:lnTo>
                    <a:lnTo>
                      <a:pt x="1690" y="784"/>
                    </a:lnTo>
                    <a:lnTo>
                      <a:pt x="1676" y="794"/>
                    </a:lnTo>
                    <a:lnTo>
                      <a:pt x="1660" y="804"/>
                    </a:lnTo>
                    <a:lnTo>
                      <a:pt x="1624" y="822"/>
                    </a:lnTo>
                    <a:lnTo>
                      <a:pt x="1580" y="840"/>
                    </a:lnTo>
                    <a:lnTo>
                      <a:pt x="1530" y="858"/>
                    </a:lnTo>
                    <a:lnTo>
                      <a:pt x="1474" y="872"/>
                    </a:lnTo>
                    <a:lnTo>
                      <a:pt x="1414" y="886"/>
                    </a:lnTo>
                    <a:lnTo>
                      <a:pt x="1348" y="900"/>
                    </a:lnTo>
                    <a:lnTo>
                      <a:pt x="1276" y="910"/>
                    </a:lnTo>
                    <a:lnTo>
                      <a:pt x="1200" y="920"/>
                    </a:lnTo>
                    <a:lnTo>
                      <a:pt x="1120" y="926"/>
                    </a:lnTo>
                    <a:lnTo>
                      <a:pt x="1038" y="932"/>
                    </a:lnTo>
                    <a:lnTo>
                      <a:pt x="952" y="934"/>
                    </a:lnTo>
                    <a:lnTo>
                      <a:pt x="864" y="936"/>
                    </a:lnTo>
                    <a:lnTo>
                      <a:pt x="776" y="934"/>
                    </a:lnTo>
                    <a:lnTo>
                      <a:pt x="690" y="932"/>
                    </a:lnTo>
                    <a:lnTo>
                      <a:pt x="608" y="926"/>
                    </a:lnTo>
                    <a:lnTo>
                      <a:pt x="528" y="920"/>
                    </a:lnTo>
                    <a:lnTo>
                      <a:pt x="452" y="910"/>
                    </a:lnTo>
                    <a:lnTo>
                      <a:pt x="380" y="900"/>
                    </a:lnTo>
                    <a:lnTo>
                      <a:pt x="314" y="886"/>
                    </a:lnTo>
                    <a:lnTo>
                      <a:pt x="254" y="872"/>
                    </a:lnTo>
                    <a:lnTo>
                      <a:pt x="198" y="858"/>
                    </a:lnTo>
                    <a:lnTo>
                      <a:pt x="148" y="840"/>
                    </a:lnTo>
                    <a:lnTo>
                      <a:pt x="104" y="822"/>
                    </a:lnTo>
                    <a:lnTo>
                      <a:pt x="68" y="804"/>
                    </a:lnTo>
                    <a:lnTo>
                      <a:pt x="52" y="794"/>
                    </a:lnTo>
                    <a:lnTo>
                      <a:pt x="38" y="784"/>
                    </a:lnTo>
                    <a:lnTo>
                      <a:pt x="28" y="774"/>
                    </a:lnTo>
                    <a:lnTo>
                      <a:pt x="18" y="764"/>
                    </a:lnTo>
                    <a:lnTo>
                      <a:pt x="10" y="752"/>
                    </a:lnTo>
                    <a:lnTo>
                      <a:pt x="4" y="742"/>
                    </a:lnTo>
                    <a:lnTo>
                      <a:pt x="2" y="732"/>
                    </a:lnTo>
                    <a:lnTo>
                      <a:pt x="0" y="720"/>
                    </a:lnTo>
                    <a:lnTo>
                      <a:pt x="288" y="144"/>
                    </a:lnTo>
                    <a:lnTo>
                      <a:pt x="288" y="136"/>
                    </a:lnTo>
                    <a:lnTo>
                      <a:pt x="290" y="130"/>
                    </a:lnTo>
                    <a:lnTo>
                      <a:pt x="294" y="122"/>
                    </a:lnTo>
                    <a:lnTo>
                      <a:pt x="300" y="114"/>
                    </a:lnTo>
                    <a:lnTo>
                      <a:pt x="314" y="102"/>
                    </a:lnTo>
                    <a:lnTo>
                      <a:pt x="334" y="88"/>
                    </a:lnTo>
                    <a:lnTo>
                      <a:pt x="358" y="76"/>
                    </a:lnTo>
                    <a:lnTo>
                      <a:pt x="386" y="64"/>
                    </a:lnTo>
                    <a:lnTo>
                      <a:pt x="420" y="52"/>
                    </a:lnTo>
                    <a:lnTo>
                      <a:pt x="456" y="42"/>
                    </a:lnTo>
                    <a:lnTo>
                      <a:pt x="498" y="32"/>
                    </a:lnTo>
                    <a:lnTo>
                      <a:pt x="542" y="24"/>
                    </a:lnTo>
                    <a:lnTo>
                      <a:pt x="590" y="18"/>
                    </a:lnTo>
                    <a:lnTo>
                      <a:pt x="640" y="12"/>
                    </a:lnTo>
                    <a:lnTo>
                      <a:pt x="692" y="6"/>
                    </a:lnTo>
                    <a:lnTo>
                      <a:pt x="748" y="2"/>
                    </a:lnTo>
                    <a:lnTo>
                      <a:pt x="806" y="0"/>
                    </a:lnTo>
                    <a:lnTo>
                      <a:pt x="864" y="0"/>
                    </a:lnTo>
                    <a:lnTo>
                      <a:pt x="922" y="0"/>
                    </a:lnTo>
                    <a:lnTo>
                      <a:pt x="980" y="2"/>
                    </a:lnTo>
                    <a:lnTo>
                      <a:pt x="1036" y="6"/>
                    </a:lnTo>
                    <a:lnTo>
                      <a:pt x="1088" y="12"/>
                    </a:lnTo>
                    <a:lnTo>
                      <a:pt x="1138" y="18"/>
                    </a:lnTo>
                    <a:lnTo>
                      <a:pt x="1186" y="24"/>
                    </a:lnTo>
                    <a:lnTo>
                      <a:pt x="1230" y="32"/>
                    </a:lnTo>
                    <a:lnTo>
                      <a:pt x="1272" y="42"/>
                    </a:lnTo>
                    <a:lnTo>
                      <a:pt x="1308" y="52"/>
                    </a:lnTo>
                    <a:lnTo>
                      <a:pt x="1342" y="64"/>
                    </a:lnTo>
                    <a:lnTo>
                      <a:pt x="1370" y="76"/>
                    </a:lnTo>
                    <a:lnTo>
                      <a:pt x="1394" y="88"/>
                    </a:lnTo>
                    <a:lnTo>
                      <a:pt x="1414" y="102"/>
                    </a:lnTo>
                    <a:lnTo>
                      <a:pt x="1428" y="114"/>
                    </a:lnTo>
                    <a:lnTo>
                      <a:pt x="1434" y="122"/>
                    </a:lnTo>
                    <a:lnTo>
                      <a:pt x="1438" y="130"/>
                    </a:lnTo>
                    <a:lnTo>
                      <a:pt x="1440" y="136"/>
                    </a:lnTo>
                    <a:lnTo>
                      <a:pt x="1440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10"/>
              <p:cNvSpPr/>
              <p:nvPr/>
            </p:nvSpPr>
            <p:spPr bwMode="auto">
              <a:xfrm>
                <a:off x="2304" y="1944"/>
                <a:ext cx="1152" cy="288"/>
              </a:xfrm>
              <a:custGeom>
                <a:avLst/>
                <a:gdLst>
                  <a:gd name="T0" fmla="*/ 1152 w 1152"/>
                  <a:gd name="T1" fmla="*/ 144 h 288"/>
                  <a:gd name="T2" fmla="*/ 1150 w 1152"/>
                  <a:gd name="T3" fmla="*/ 158 h 288"/>
                  <a:gd name="T4" fmla="*/ 1140 w 1152"/>
                  <a:gd name="T5" fmla="*/ 174 h 288"/>
                  <a:gd name="T6" fmla="*/ 1106 w 1152"/>
                  <a:gd name="T7" fmla="*/ 200 h 288"/>
                  <a:gd name="T8" fmla="*/ 1054 w 1152"/>
                  <a:gd name="T9" fmla="*/ 224 h 288"/>
                  <a:gd name="T10" fmla="*/ 984 w 1152"/>
                  <a:gd name="T11" fmla="*/ 246 h 288"/>
                  <a:gd name="T12" fmla="*/ 898 w 1152"/>
                  <a:gd name="T13" fmla="*/ 264 h 288"/>
                  <a:gd name="T14" fmla="*/ 800 w 1152"/>
                  <a:gd name="T15" fmla="*/ 276 h 288"/>
                  <a:gd name="T16" fmla="*/ 692 w 1152"/>
                  <a:gd name="T17" fmla="*/ 286 h 288"/>
                  <a:gd name="T18" fmla="*/ 576 w 1152"/>
                  <a:gd name="T19" fmla="*/ 288 h 288"/>
                  <a:gd name="T20" fmla="*/ 518 w 1152"/>
                  <a:gd name="T21" fmla="*/ 288 h 288"/>
                  <a:gd name="T22" fmla="*/ 404 w 1152"/>
                  <a:gd name="T23" fmla="*/ 282 h 288"/>
                  <a:gd name="T24" fmla="*/ 302 w 1152"/>
                  <a:gd name="T25" fmla="*/ 270 h 288"/>
                  <a:gd name="T26" fmla="*/ 210 w 1152"/>
                  <a:gd name="T27" fmla="*/ 256 h 288"/>
                  <a:gd name="T28" fmla="*/ 132 w 1152"/>
                  <a:gd name="T29" fmla="*/ 236 h 288"/>
                  <a:gd name="T30" fmla="*/ 70 w 1152"/>
                  <a:gd name="T31" fmla="*/ 212 h 288"/>
                  <a:gd name="T32" fmla="*/ 26 w 1152"/>
                  <a:gd name="T33" fmla="*/ 186 h 288"/>
                  <a:gd name="T34" fmla="*/ 6 w 1152"/>
                  <a:gd name="T35" fmla="*/ 166 h 288"/>
                  <a:gd name="T36" fmla="*/ 0 w 1152"/>
                  <a:gd name="T37" fmla="*/ 152 h 288"/>
                  <a:gd name="T38" fmla="*/ 0 w 1152"/>
                  <a:gd name="T39" fmla="*/ 144 h 288"/>
                  <a:gd name="T40" fmla="*/ 2 w 1152"/>
                  <a:gd name="T41" fmla="*/ 130 h 288"/>
                  <a:gd name="T42" fmla="*/ 12 w 1152"/>
                  <a:gd name="T43" fmla="*/ 114 h 288"/>
                  <a:gd name="T44" fmla="*/ 46 w 1152"/>
                  <a:gd name="T45" fmla="*/ 88 h 288"/>
                  <a:gd name="T46" fmla="*/ 98 w 1152"/>
                  <a:gd name="T47" fmla="*/ 64 h 288"/>
                  <a:gd name="T48" fmla="*/ 168 w 1152"/>
                  <a:gd name="T49" fmla="*/ 42 h 288"/>
                  <a:gd name="T50" fmla="*/ 254 w 1152"/>
                  <a:gd name="T51" fmla="*/ 24 h 288"/>
                  <a:gd name="T52" fmla="*/ 352 w 1152"/>
                  <a:gd name="T53" fmla="*/ 12 h 288"/>
                  <a:gd name="T54" fmla="*/ 460 w 1152"/>
                  <a:gd name="T55" fmla="*/ 2 h 288"/>
                  <a:gd name="T56" fmla="*/ 576 w 1152"/>
                  <a:gd name="T57" fmla="*/ 0 h 288"/>
                  <a:gd name="T58" fmla="*/ 634 w 1152"/>
                  <a:gd name="T59" fmla="*/ 0 h 288"/>
                  <a:gd name="T60" fmla="*/ 748 w 1152"/>
                  <a:gd name="T61" fmla="*/ 6 h 288"/>
                  <a:gd name="T62" fmla="*/ 850 w 1152"/>
                  <a:gd name="T63" fmla="*/ 18 h 288"/>
                  <a:gd name="T64" fmla="*/ 942 w 1152"/>
                  <a:gd name="T65" fmla="*/ 32 h 288"/>
                  <a:gd name="T66" fmla="*/ 1020 w 1152"/>
                  <a:gd name="T67" fmla="*/ 52 h 288"/>
                  <a:gd name="T68" fmla="*/ 1082 w 1152"/>
                  <a:gd name="T69" fmla="*/ 76 h 288"/>
                  <a:gd name="T70" fmla="*/ 1126 w 1152"/>
                  <a:gd name="T71" fmla="*/ 102 h 288"/>
                  <a:gd name="T72" fmla="*/ 1146 w 1152"/>
                  <a:gd name="T73" fmla="*/ 122 h 288"/>
                  <a:gd name="T74" fmla="*/ 1152 w 1152"/>
                  <a:gd name="T75" fmla="*/ 136 h 288"/>
                  <a:gd name="T76" fmla="*/ 1152 w 1152"/>
                  <a:gd name="T77" fmla="*/ 144 h 28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2"/>
                  <a:gd name="T118" fmla="*/ 0 h 288"/>
                  <a:gd name="T119" fmla="*/ 1152 w 1152"/>
                  <a:gd name="T120" fmla="*/ 288 h 28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2" h="288">
                    <a:moveTo>
                      <a:pt x="1152" y="144"/>
                    </a:moveTo>
                    <a:lnTo>
                      <a:pt x="1152" y="144"/>
                    </a:lnTo>
                    <a:lnTo>
                      <a:pt x="1152" y="152"/>
                    </a:lnTo>
                    <a:lnTo>
                      <a:pt x="1150" y="158"/>
                    </a:lnTo>
                    <a:lnTo>
                      <a:pt x="1146" y="166"/>
                    </a:lnTo>
                    <a:lnTo>
                      <a:pt x="1140" y="174"/>
                    </a:lnTo>
                    <a:lnTo>
                      <a:pt x="1126" y="186"/>
                    </a:lnTo>
                    <a:lnTo>
                      <a:pt x="1106" y="200"/>
                    </a:lnTo>
                    <a:lnTo>
                      <a:pt x="1082" y="212"/>
                    </a:lnTo>
                    <a:lnTo>
                      <a:pt x="1054" y="224"/>
                    </a:lnTo>
                    <a:lnTo>
                      <a:pt x="1020" y="236"/>
                    </a:lnTo>
                    <a:lnTo>
                      <a:pt x="984" y="246"/>
                    </a:lnTo>
                    <a:lnTo>
                      <a:pt x="942" y="256"/>
                    </a:lnTo>
                    <a:lnTo>
                      <a:pt x="898" y="264"/>
                    </a:lnTo>
                    <a:lnTo>
                      <a:pt x="850" y="270"/>
                    </a:lnTo>
                    <a:lnTo>
                      <a:pt x="800" y="276"/>
                    </a:lnTo>
                    <a:lnTo>
                      <a:pt x="748" y="282"/>
                    </a:lnTo>
                    <a:lnTo>
                      <a:pt x="692" y="286"/>
                    </a:lnTo>
                    <a:lnTo>
                      <a:pt x="634" y="288"/>
                    </a:lnTo>
                    <a:lnTo>
                      <a:pt x="576" y="288"/>
                    </a:lnTo>
                    <a:lnTo>
                      <a:pt x="518" y="288"/>
                    </a:lnTo>
                    <a:lnTo>
                      <a:pt x="460" y="286"/>
                    </a:lnTo>
                    <a:lnTo>
                      <a:pt x="404" y="282"/>
                    </a:lnTo>
                    <a:lnTo>
                      <a:pt x="352" y="276"/>
                    </a:lnTo>
                    <a:lnTo>
                      <a:pt x="302" y="270"/>
                    </a:lnTo>
                    <a:lnTo>
                      <a:pt x="254" y="264"/>
                    </a:lnTo>
                    <a:lnTo>
                      <a:pt x="210" y="256"/>
                    </a:lnTo>
                    <a:lnTo>
                      <a:pt x="168" y="246"/>
                    </a:lnTo>
                    <a:lnTo>
                      <a:pt x="132" y="236"/>
                    </a:lnTo>
                    <a:lnTo>
                      <a:pt x="98" y="224"/>
                    </a:lnTo>
                    <a:lnTo>
                      <a:pt x="70" y="212"/>
                    </a:lnTo>
                    <a:lnTo>
                      <a:pt x="46" y="200"/>
                    </a:lnTo>
                    <a:lnTo>
                      <a:pt x="26" y="186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2" y="15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12" y="114"/>
                    </a:lnTo>
                    <a:lnTo>
                      <a:pt x="26" y="102"/>
                    </a:lnTo>
                    <a:lnTo>
                      <a:pt x="46" y="88"/>
                    </a:lnTo>
                    <a:lnTo>
                      <a:pt x="70" y="76"/>
                    </a:lnTo>
                    <a:lnTo>
                      <a:pt x="98" y="64"/>
                    </a:lnTo>
                    <a:lnTo>
                      <a:pt x="132" y="52"/>
                    </a:lnTo>
                    <a:lnTo>
                      <a:pt x="168" y="42"/>
                    </a:lnTo>
                    <a:lnTo>
                      <a:pt x="210" y="32"/>
                    </a:lnTo>
                    <a:lnTo>
                      <a:pt x="254" y="24"/>
                    </a:lnTo>
                    <a:lnTo>
                      <a:pt x="302" y="18"/>
                    </a:lnTo>
                    <a:lnTo>
                      <a:pt x="352" y="12"/>
                    </a:lnTo>
                    <a:lnTo>
                      <a:pt x="404" y="6"/>
                    </a:lnTo>
                    <a:lnTo>
                      <a:pt x="460" y="2"/>
                    </a:lnTo>
                    <a:lnTo>
                      <a:pt x="518" y="0"/>
                    </a:lnTo>
                    <a:lnTo>
                      <a:pt x="576" y="0"/>
                    </a:lnTo>
                    <a:lnTo>
                      <a:pt x="634" y="0"/>
                    </a:lnTo>
                    <a:lnTo>
                      <a:pt x="692" y="2"/>
                    </a:lnTo>
                    <a:lnTo>
                      <a:pt x="748" y="6"/>
                    </a:lnTo>
                    <a:lnTo>
                      <a:pt x="800" y="12"/>
                    </a:lnTo>
                    <a:lnTo>
                      <a:pt x="850" y="18"/>
                    </a:lnTo>
                    <a:lnTo>
                      <a:pt x="898" y="24"/>
                    </a:lnTo>
                    <a:lnTo>
                      <a:pt x="942" y="32"/>
                    </a:lnTo>
                    <a:lnTo>
                      <a:pt x="984" y="42"/>
                    </a:lnTo>
                    <a:lnTo>
                      <a:pt x="1020" y="52"/>
                    </a:lnTo>
                    <a:lnTo>
                      <a:pt x="1054" y="64"/>
                    </a:lnTo>
                    <a:lnTo>
                      <a:pt x="1082" y="76"/>
                    </a:lnTo>
                    <a:lnTo>
                      <a:pt x="1106" y="88"/>
                    </a:lnTo>
                    <a:lnTo>
                      <a:pt x="1126" y="102"/>
                    </a:lnTo>
                    <a:lnTo>
                      <a:pt x="1140" y="114"/>
                    </a:lnTo>
                    <a:lnTo>
                      <a:pt x="1146" y="122"/>
                    </a:lnTo>
                    <a:lnTo>
                      <a:pt x="1150" y="130"/>
                    </a:lnTo>
                    <a:lnTo>
                      <a:pt x="1152" y="136"/>
                    </a:lnTo>
                    <a:lnTo>
                      <a:pt x="1152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just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74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927382" y="2788969"/>
              <a:ext cx="1911350" cy="622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4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algn="just" defTabSz="868045" rtl="0" eaLnBrk="1" fontAlgn="base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74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/>
          <p:nvPr/>
        </p:nvSpPr>
        <p:spPr bwMode="auto">
          <a:xfrm>
            <a:off x="2856005" y="1726453"/>
            <a:ext cx="1358519" cy="1393200"/>
          </a:xfrm>
          <a:custGeom>
            <a:avLst/>
            <a:gdLst>
              <a:gd name="T0" fmla="*/ 2147483647 w 576"/>
              <a:gd name="T1" fmla="*/ 2147483647 h 648"/>
              <a:gd name="T2" fmla="*/ 2147483647 w 576"/>
              <a:gd name="T3" fmla="*/ 2147483647 h 648"/>
              <a:gd name="T4" fmla="*/ 2147483647 w 576"/>
              <a:gd name="T5" fmla="*/ 2147483647 h 648"/>
              <a:gd name="T6" fmla="*/ 2147483647 w 576"/>
              <a:gd name="T7" fmla="*/ 2147483647 h 648"/>
              <a:gd name="T8" fmla="*/ 2147483647 w 576"/>
              <a:gd name="T9" fmla="*/ 2147483647 h 648"/>
              <a:gd name="T10" fmla="*/ 2147483647 w 576"/>
              <a:gd name="T11" fmla="*/ 2147483647 h 648"/>
              <a:gd name="T12" fmla="*/ 2147483647 w 576"/>
              <a:gd name="T13" fmla="*/ 2147483647 h 648"/>
              <a:gd name="T14" fmla="*/ 2147483647 w 576"/>
              <a:gd name="T15" fmla="*/ 2147483647 h 648"/>
              <a:gd name="T16" fmla="*/ 2147483647 w 576"/>
              <a:gd name="T17" fmla="*/ 2147483647 h 648"/>
              <a:gd name="T18" fmla="*/ 2147483647 w 576"/>
              <a:gd name="T19" fmla="*/ 2147483647 h 648"/>
              <a:gd name="T20" fmla="*/ 2147483647 w 576"/>
              <a:gd name="T21" fmla="*/ 2147483647 h 648"/>
              <a:gd name="T22" fmla="*/ 2133573609 w 576"/>
              <a:gd name="T23" fmla="*/ 2147483647 h 648"/>
              <a:gd name="T24" fmla="*/ 1775924795 w 576"/>
              <a:gd name="T25" fmla="*/ 2147483647 h 648"/>
              <a:gd name="T26" fmla="*/ 1775924795 w 576"/>
              <a:gd name="T27" fmla="*/ 2147483647 h 648"/>
              <a:gd name="T28" fmla="*/ 1418273498 w 576"/>
              <a:gd name="T29" fmla="*/ 2147483647 h 648"/>
              <a:gd name="T30" fmla="*/ 1085285581 w 576"/>
              <a:gd name="T31" fmla="*/ 2147483647 h 648"/>
              <a:gd name="T32" fmla="*/ 776966011 w 576"/>
              <a:gd name="T33" fmla="*/ 2147483647 h 648"/>
              <a:gd name="T34" fmla="*/ 517978169 w 576"/>
              <a:gd name="T35" fmla="*/ 2147483647 h 648"/>
              <a:gd name="T36" fmla="*/ 308319570 w 576"/>
              <a:gd name="T37" fmla="*/ 2147483647 h 648"/>
              <a:gd name="T38" fmla="*/ 209658599 w 576"/>
              <a:gd name="T39" fmla="*/ 2147483647 h 648"/>
              <a:gd name="T40" fmla="*/ 135661008 w 576"/>
              <a:gd name="T41" fmla="*/ 2147483647 h 648"/>
              <a:gd name="T42" fmla="*/ 73997591 w 576"/>
              <a:gd name="T43" fmla="*/ 2147483647 h 648"/>
              <a:gd name="T44" fmla="*/ 36997554 w 576"/>
              <a:gd name="T45" fmla="*/ 2147483647 h 648"/>
              <a:gd name="T46" fmla="*/ 12331690 w 576"/>
              <a:gd name="T47" fmla="*/ 2147483647 h 648"/>
              <a:gd name="T48" fmla="*/ 0 w 576"/>
              <a:gd name="T49" fmla="*/ 2147483647 h 648"/>
              <a:gd name="T50" fmla="*/ 1775924795 w 576"/>
              <a:gd name="T51" fmla="*/ 0 h 648"/>
              <a:gd name="T52" fmla="*/ 2147483647 w 576"/>
              <a:gd name="T53" fmla="*/ 2147483647 h 64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6"/>
              <a:gd name="T82" fmla="*/ 0 h 648"/>
              <a:gd name="T83" fmla="*/ 576 w 576"/>
              <a:gd name="T84" fmla="*/ 648 h 64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6" h="648">
                <a:moveTo>
                  <a:pt x="576" y="576"/>
                </a:moveTo>
                <a:lnTo>
                  <a:pt x="576" y="576"/>
                </a:lnTo>
                <a:lnTo>
                  <a:pt x="574" y="584"/>
                </a:lnTo>
                <a:lnTo>
                  <a:pt x="570" y="590"/>
                </a:lnTo>
                <a:lnTo>
                  <a:pt x="564" y="598"/>
                </a:lnTo>
                <a:lnTo>
                  <a:pt x="554" y="604"/>
                </a:lnTo>
                <a:lnTo>
                  <a:pt x="542" y="610"/>
                </a:lnTo>
                <a:lnTo>
                  <a:pt x="526" y="616"/>
                </a:lnTo>
                <a:lnTo>
                  <a:pt x="492" y="626"/>
                </a:lnTo>
                <a:lnTo>
                  <a:pt x="450" y="636"/>
                </a:lnTo>
                <a:lnTo>
                  <a:pt x="400" y="642"/>
                </a:lnTo>
                <a:lnTo>
                  <a:pt x="346" y="646"/>
                </a:lnTo>
                <a:lnTo>
                  <a:pt x="288" y="648"/>
                </a:lnTo>
                <a:lnTo>
                  <a:pt x="230" y="646"/>
                </a:lnTo>
                <a:lnTo>
                  <a:pt x="176" y="642"/>
                </a:lnTo>
                <a:lnTo>
                  <a:pt x="126" y="636"/>
                </a:lnTo>
                <a:lnTo>
                  <a:pt x="84" y="626"/>
                </a:lnTo>
                <a:lnTo>
                  <a:pt x="50" y="616"/>
                </a:lnTo>
                <a:lnTo>
                  <a:pt x="34" y="610"/>
                </a:lnTo>
                <a:lnTo>
                  <a:pt x="22" y="604"/>
                </a:lnTo>
                <a:lnTo>
                  <a:pt x="12" y="598"/>
                </a:lnTo>
                <a:lnTo>
                  <a:pt x="6" y="590"/>
                </a:lnTo>
                <a:lnTo>
                  <a:pt x="2" y="584"/>
                </a:lnTo>
                <a:lnTo>
                  <a:pt x="0" y="576"/>
                </a:lnTo>
                <a:lnTo>
                  <a:pt x="288" y="0"/>
                </a:lnTo>
                <a:lnTo>
                  <a:pt x="576" y="57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wrap="none" anchor="ctr"/>
          <a:lstStyle/>
          <a:p>
            <a:pPr marL="0" marR="0" lvl="0" indent="0" algn="just" defTabSz="86804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74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3359133" y="3616146"/>
            <a:ext cx="435612" cy="420638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86850" tIns="43424" rIns="86850" bIns="43424" numCol="1" anchor="t" anchorCtr="0" compatLnSpc="1"/>
          <a:lstStyle/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74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Freeform 11"/>
          <p:cNvSpPr>
            <a:spLocks noChangeAspect="1" noEditPoints="1"/>
          </p:cNvSpPr>
          <p:nvPr/>
        </p:nvSpPr>
        <p:spPr bwMode="auto">
          <a:xfrm>
            <a:off x="3309242" y="2421735"/>
            <a:ext cx="455475" cy="455958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86850" tIns="43424" rIns="86850" bIns="43424" numCol="1" anchor="t" anchorCtr="0" compatLnSpc="1"/>
          <a:lstStyle/>
          <a:p>
            <a:pPr marL="0" marR="0" lvl="0" indent="0" algn="just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331096" y="4905935"/>
            <a:ext cx="428806" cy="420638"/>
            <a:chOff x="6786562" y="796925"/>
            <a:chExt cx="500063" cy="49053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23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850" tIns="43424" rIns="86850" bIns="43424" numCol="1" anchor="t" anchorCtr="0" compatLnSpc="1"/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7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4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850" tIns="43424" rIns="86850" bIns="43424" numCol="1" anchor="t" anchorCtr="0" compatLnSpc="1"/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7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Freeform 29"/>
            <p:cNvSpPr/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850" tIns="43424" rIns="86850" bIns="43424" numCol="1" anchor="t" anchorCtr="0" compatLnSpc="1"/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7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Freeform 30"/>
            <p:cNvSpPr/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6850" tIns="43424" rIns="86850" bIns="43424" numCol="1" anchor="t" anchorCtr="0" compatLnSpc="1"/>
            <a:lstStyle/>
            <a:p>
              <a:pPr marL="0" marR="0" lvl="0" indent="0" algn="just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74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5504681" y="3132578"/>
            <a:ext cx="2953053" cy="476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 latinLnBrk="1">
              <a:lnSpc>
                <a:spcPct val="12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2400" b="1" dirty="0" err="1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E</a:t>
            </a:r>
            <a:r>
              <a:rPr lang="en-US" altLang="zh-CN" sz="2400" b="1" dirty="0" err="1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qusid</a:t>
            </a:r>
            <a:r>
              <a:rPr lang="zh-CN" altLang="en-US" sz="2400" b="1" dirty="0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列重新标记</a:t>
            </a:r>
          </a:p>
        </p:txBody>
      </p:sp>
      <p:sp>
        <p:nvSpPr>
          <p:cNvPr id="51" name="矩形 50"/>
          <p:cNvSpPr/>
          <p:nvPr/>
        </p:nvSpPr>
        <p:spPr>
          <a:xfrm>
            <a:off x="5507572" y="4245777"/>
            <a:ext cx="1710725" cy="476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just"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solidFill>
                  <a:srgbClr val="ED7D31"/>
                </a:solidFill>
                <a:effectLst>
                  <a:glow rad="254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标记日期</a:t>
            </a:r>
          </a:p>
        </p:txBody>
      </p:sp>
      <p:sp>
        <p:nvSpPr>
          <p:cNvPr id="52" name="Text Box 11"/>
          <p:cNvSpPr txBox="1">
            <a:spLocks noChangeArrowheads="1"/>
          </p:cNvSpPr>
          <p:nvPr/>
        </p:nvSpPr>
        <p:spPr bwMode="auto">
          <a:xfrm>
            <a:off x="5820754" y="4751757"/>
            <a:ext cx="4375267" cy="115640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lvl="0" algn="just" latinLnBrk="1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、是否为工作日标记为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  <a:defRPr/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、星期几标记为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1234567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、是否为节假日标记为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just" latinLnBrk="1"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、季节标记为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1234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kumimoji="1"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0605" y="27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815080" y="105410"/>
            <a:ext cx="4435475" cy="410845"/>
            <a:chOff x="6008" y="166"/>
            <a:chExt cx="6985" cy="647"/>
          </a:xfrm>
        </p:grpSpPr>
        <p:grpSp>
          <p:nvGrpSpPr>
            <p:cNvPr id="40" name="组合 39"/>
            <p:cNvGrpSpPr/>
            <p:nvPr/>
          </p:nvGrpSpPr>
          <p:grpSpPr>
            <a:xfrm>
              <a:off x="8230" y="279"/>
              <a:ext cx="2504" cy="434"/>
              <a:chOff x="9173" y="320"/>
              <a:chExt cx="2300" cy="434"/>
            </a:xfrm>
          </p:grpSpPr>
          <p:cxnSp>
            <p:nvCxnSpPr>
              <p:cNvPr id="44" name="直接连接符 31"/>
              <p:cNvCxnSpPr/>
              <p:nvPr/>
            </p:nvCxnSpPr>
            <p:spPr>
              <a:xfrm>
                <a:off x="917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10817" y="166"/>
              <a:ext cx="2176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特征选择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8366" y="180"/>
              <a:ext cx="2246" cy="6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特征提取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008" y="187"/>
              <a:ext cx="2217" cy="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特征编码</a:t>
              </a: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748" y="1222134"/>
            <a:ext cx="9865357" cy="48891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  <a14:imgEffect>
                      <a14:saturation sat="101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65150"/>
            <a:ext cx="12192000" cy="629282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文本框 4"/>
          <p:cNvSpPr txBox="1"/>
          <p:nvPr/>
        </p:nvSpPr>
        <p:spPr>
          <a:xfrm>
            <a:off x="353975" y="645116"/>
            <a:ext cx="6649950" cy="62471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训 练 集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2016-2017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en-US" altLang="zh-CN" sz="240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负荷特征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天的负荷，前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周同一天的负荷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大功率标记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对日负荷超过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的天标记为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，对日负荷小于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8715.59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的天标记为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分位数），其余所有标记为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类日期标记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2016~2017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年节假日负荷极高的天标记为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记录节假日的天数，并在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年数据集上做同样的标记。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气候特征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日温度、湿度最值、均值，湿度最大值等。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检修标记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消纳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缺失的天标记为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，其他为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聚类标记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对聚类结果单独设一列标签；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 试 集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2018</a:t>
            </a:r>
            <a:r>
              <a:rPr lang="zh-CN" altLang="en-US" sz="1050" b="1" dirty="0">
                <a:solidFill>
                  <a:schemeClr val="tx1"/>
                </a:soli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1050" b="1" dirty="0">
              <a:solidFill>
                <a:schemeClr val="tx1"/>
              </a:solidFill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、负荷特征、聚类标记初始化为空值；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、节假日标记与训练集相同，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、其他特征依据测试集本身数据自动生成。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008" y="645116"/>
            <a:ext cx="4738017" cy="3553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8445" y="-124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15080" y="105410"/>
            <a:ext cx="4435475" cy="410845"/>
            <a:chOff x="6008" y="166"/>
            <a:chExt cx="6985" cy="647"/>
          </a:xfrm>
        </p:grpSpPr>
        <p:grpSp>
          <p:nvGrpSpPr>
            <p:cNvPr id="31" name="组合 30"/>
            <p:cNvGrpSpPr/>
            <p:nvPr/>
          </p:nvGrpSpPr>
          <p:grpSpPr>
            <a:xfrm>
              <a:off x="8230" y="279"/>
              <a:ext cx="2504" cy="434"/>
              <a:chOff x="9173" y="320"/>
              <a:chExt cx="2300" cy="434"/>
            </a:xfrm>
          </p:grpSpPr>
          <p:cxnSp>
            <p:nvCxnSpPr>
              <p:cNvPr id="102" name="直接连接符 31"/>
              <p:cNvCxnSpPr/>
              <p:nvPr/>
            </p:nvCxnSpPr>
            <p:spPr>
              <a:xfrm>
                <a:off x="917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/>
            <p:cNvSpPr txBox="1"/>
            <p:nvPr/>
          </p:nvSpPr>
          <p:spPr>
            <a:xfrm>
              <a:off x="10817" y="166"/>
              <a:ext cx="2176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特征选择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366" y="180"/>
              <a:ext cx="2246" cy="62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特征提取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008" y="187"/>
              <a:ext cx="2217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特征编码</a:t>
              </a:r>
            </a:p>
          </p:txBody>
        </p:sp>
      </p:grpSp>
      <p:pic>
        <p:nvPicPr>
          <p:cNvPr id="14" name="图片 13"/>
          <p:cNvPicPr/>
          <p:nvPr/>
        </p:nvPicPr>
        <p:blipFill>
          <a:blip r:embed="rId7"/>
          <a:stretch>
            <a:fillRect/>
          </a:stretch>
        </p:blipFill>
        <p:spPr>
          <a:xfrm>
            <a:off x="6862342" y="742454"/>
            <a:ext cx="5117266" cy="3363015"/>
          </a:xfrm>
          <a:prstGeom prst="rect">
            <a:avLst/>
          </a:prstGeom>
          <a:ln w="38100" cap="sq">
            <a:solidFill>
              <a:srgbClr val="00B05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BF5B59B-7D01-4432-9ECB-54DD711537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8391" y="675806"/>
            <a:ext cx="4861249" cy="3645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5C0D347-F372-44E6-99F8-6988F8EFD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5360" y="1036380"/>
            <a:ext cx="4847309" cy="3635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1963" y="671261"/>
            <a:ext cx="5353050" cy="5057775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1"/>
          <a:srcRect r="25448"/>
          <a:stretch>
            <a:fillRect/>
          </a:stretch>
        </p:blipFill>
        <p:spPr>
          <a:xfrm>
            <a:off x="5660019" y="4730523"/>
            <a:ext cx="6178006" cy="1838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3000"/>
                    </a14:imgEffect>
                    <a14:imgEffect>
                      <a14:saturation sat="101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65150"/>
            <a:ext cx="12192000" cy="629282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b="34852"/>
          <a:stretch>
            <a:fillRect/>
          </a:stretch>
        </p:blipFill>
        <p:spPr>
          <a:xfrm>
            <a:off x="748665" y="805319"/>
            <a:ext cx="10553700" cy="119143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45" y="-124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815080" y="105410"/>
            <a:ext cx="4435475" cy="410845"/>
            <a:chOff x="6008" y="166"/>
            <a:chExt cx="6985" cy="647"/>
          </a:xfrm>
        </p:grpSpPr>
        <p:grpSp>
          <p:nvGrpSpPr>
            <p:cNvPr id="5" name="组合 4"/>
            <p:cNvGrpSpPr/>
            <p:nvPr/>
          </p:nvGrpSpPr>
          <p:grpSpPr>
            <a:xfrm>
              <a:off x="8230" y="279"/>
              <a:ext cx="2504" cy="434"/>
              <a:chOff x="9173" y="320"/>
              <a:chExt cx="2300" cy="43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17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文本框 5"/>
            <p:cNvSpPr txBox="1"/>
            <p:nvPr/>
          </p:nvSpPr>
          <p:spPr>
            <a:xfrm>
              <a:off x="10817" y="166"/>
              <a:ext cx="2176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特征选择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366" y="180"/>
              <a:ext cx="2246" cy="62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20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特征提取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08" y="187"/>
              <a:ext cx="2217" cy="626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20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特征编码</a:t>
              </a: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454" y="742259"/>
            <a:ext cx="7323453" cy="605268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790" y="742454"/>
            <a:ext cx="7420887" cy="60526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663" y="742426"/>
            <a:ext cx="7390054" cy="6052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  <a14:imgEffect>
                      <a14:saturation sat="101000"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65150"/>
            <a:ext cx="12192000" cy="6292822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4" name="矩形 23"/>
          <p:cNvSpPr/>
          <p:nvPr/>
        </p:nvSpPr>
        <p:spPr>
          <a:xfrm>
            <a:off x="485775" y="805319"/>
            <a:ext cx="11163300" cy="4401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4572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、删除无效列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'Type',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Energysid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Expertsid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compsid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areaenergysid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RecNo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'Name',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posisid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buildingsid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Load_Time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’</a:t>
            </a:r>
            <a:endParaRPr lang="en-US" altLang="zh-CN" sz="1400" b="1" dirty="0">
              <a:solidFill>
                <a:schemeClr val="bg1">
                  <a:lumMod val="75000"/>
                </a:schemeClr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  <a:p>
            <a:pPr marR="0" lvl="0" algn="just" defTabSz="4572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、集成学习特征筛选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 </a:t>
            </a:r>
            <a:r>
              <a:rPr lang="en-US" altLang="zh-CN" sz="2000" b="1" dirty="0" err="1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Adaboost</a:t>
            </a:r>
            <a:endParaRPr lang="en-US" altLang="zh-CN" sz="2000" b="1" dirty="0">
              <a:effectLst>
                <a:glow rad="76200">
                  <a:schemeClr val="bg1"/>
                </a:glow>
                <a:outerShdw blurRad="25400" dist="38100" dir="2700000" sx="15000" sy="15000" algn="tl" rotWithShape="0">
                  <a:schemeClr val="bg1">
                    <a:lumMod val="95000"/>
                    <a:alpha val="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---Random Forest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---GBDT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在训练集上进行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6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折交叉验证（暴力寻参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+</a:t>
            </a: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手动调参）</a:t>
            </a:r>
            <a:endParaRPr lang="en-US" altLang="zh-CN" sz="2000" b="1" dirty="0">
              <a:solidFill>
                <a:srgbClr val="FFC000"/>
              </a:solidFill>
              <a:effectLst>
                <a:outerShdw blurRad="25400" dist="38100" dir="2700000" sx="15000" sy="15000" algn="tl" rotWithShape="0">
                  <a:schemeClr val="bg1">
                    <a:lumMod val="95000"/>
                    <a:alpha val="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划分比例：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7:3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评价指标：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R²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zh-CN" altLang="en-US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最优评分：</a:t>
            </a:r>
            <a:r>
              <a:rPr lang="en-US" altLang="zh-CN" sz="2000" b="1" dirty="0">
                <a:solidFill>
                  <a:srgbClr val="FFC000"/>
                </a:solidFill>
                <a:effectLst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R² &gt; 0.6</a:t>
            </a:r>
          </a:p>
        </p:txBody>
      </p:sp>
      <p:sp>
        <p:nvSpPr>
          <p:cNvPr id="5" name="矩形 4"/>
          <p:cNvSpPr/>
          <p:nvPr/>
        </p:nvSpPr>
        <p:spPr>
          <a:xfrm>
            <a:off x="8445" y="-124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26050" y="177165"/>
            <a:ext cx="1590040" cy="275590"/>
            <a:chOff x="9173" y="320"/>
            <a:chExt cx="2300" cy="434"/>
          </a:xfrm>
        </p:grpSpPr>
        <p:cxnSp>
          <p:nvCxnSpPr>
            <p:cNvPr id="8" name="直接连接符 31"/>
            <p:cNvCxnSpPr/>
            <p:nvPr/>
          </p:nvCxnSpPr>
          <p:spPr>
            <a:xfrm>
              <a:off x="9173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32"/>
            <p:cNvCxnSpPr/>
            <p:nvPr/>
          </p:nvCxnSpPr>
          <p:spPr>
            <a:xfrm>
              <a:off x="11473" y="320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3815080" y="118163"/>
            <a:ext cx="1407795" cy="39751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zh-HK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特征编码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30190" y="118110"/>
            <a:ext cx="1381760" cy="39751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zh-HK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特征</a:t>
            </a:r>
            <a:r>
              <a:rPr lang="zh-CN" altLang="en-US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提取</a:t>
            </a:r>
            <a:endParaRPr lang="zh-CN" altLang="zh-HK" sz="2000" b="1" spc="300" noProof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22770" y="118110"/>
            <a:ext cx="1426210" cy="397510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en-US" sz="2000" b="1" spc="300" noProof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特征选择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8445" y="642147"/>
          <a:ext cx="10050976" cy="5804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2775807298"/>
              </p:ext>
            </p:extLst>
          </p:nvPr>
        </p:nvGraphicFramePr>
        <p:xfrm>
          <a:off x="995027" y="645957"/>
          <a:ext cx="9243254" cy="5804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217106323"/>
              </p:ext>
            </p:extLst>
          </p:nvPr>
        </p:nvGraphicFramePr>
        <p:xfrm>
          <a:off x="1982804" y="645263"/>
          <a:ext cx="10171872" cy="578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矩形 2"/>
          <p:cNvSpPr/>
          <p:nvPr/>
        </p:nvSpPr>
        <p:spPr>
          <a:xfrm>
            <a:off x="83977" y="1427583"/>
            <a:ext cx="2957804" cy="347098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4811" y="1477761"/>
            <a:ext cx="952516" cy="3367647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Graphic spid="18" grpId="0">
        <p:bldAsOne/>
      </p:bldGraphic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85775" y="805319"/>
            <a:ext cx="11163300" cy="2919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4572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、删除无效列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'Type',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Energysid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Expertsid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compsid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areaenergysid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RecNo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'Name',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posisid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buildingsid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', '</a:t>
            </a:r>
            <a:r>
              <a:rPr lang="en-US" altLang="ko-KR" sz="1600" b="1" dirty="0" err="1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Load_Time</a:t>
            </a:r>
            <a:r>
              <a:rPr lang="en-US" altLang="ko-KR" sz="1600" b="1" dirty="0">
                <a:solidFill>
                  <a:schemeClr val="bg1">
                    <a:lumMod val="75000"/>
                  </a:schemeClr>
                </a:solidFill>
                <a:effectLst/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’</a:t>
            </a:r>
            <a:endParaRPr lang="en-US" altLang="zh-CN" sz="1400" b="1" dirty="0">
              <a:solidFill>
                <a:schemeClr val="bg1">
                  <a:lumMod val="75000"/>
                </a:schemeClr>
              </a:solidFill>
              <a:effectLst/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  <a:p>
            <a:pPr marR="0" lvl="0" algn="just" defTabSz="4572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Arial" panose="020B0604020202020204" pitchFamily="34" charset="0"/>
              </a:rPr>
              <a:t>、集成学习特征筛选</a:t>
            </a:r>
            <a:endParaRPr lang="en-US" altLang="zh-CN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 </a:t>
            </a:r>
            <a:r>
              <a:rPr lang="en-US" altLang="zh-CN" sz="2000" b="1" dirty="0" err="1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Adaboost</a:t>
            </a:r>
            <a:endParaRPr lang="en-US" altLang="zh-CN" sz="2000" b="1" dirty="0">
              <a:effectLst>
                <a:glow rad="76200">
                  <a:schemeClr val="bg1"/>
                </a:glow>
                <a:outerShdw blurRad="25400" dist="38100" dir="2700000" sx="15000" sy="15000" algn="tl" rotWithShape="0">
                  <a:schemeClr val="bg1">
                    <a:lumMod val="95000"/>
                    <a:alpha val="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sym typeface="Arial" panose="020B0604020202020204" pitchFamily="34" charset="0"/>
            </a:endParaRP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---Random Forest</a:t>
            </a:r>
          </a:p>
          <a:p>
            <a:pPr lvl="1" algn="just" latinLnBrk="1">
              <a:lnSpc>
                <a:spcPct val="120000"/>
              </a:lnSpc>
              <a:defRPr/>
            </a:pPr>
            <a:r>
              <a:rPr lang="en-US" altLang="zh-CN" sz="2000" b="1" dirty="0">
                <a:effectLst>
                  <a:glow rad="76200">
                    <a:schemeClr val="bg1"/>
                  </a:glow>
                  <a:outerShdw blurRad="25400" dist="38100" dir="2700000" sx="15000" sy="15000" algn="tl" rotWithShape="0">
                    <a:schemeClr val="bg1">
                      <a:lumMod val="95000"/>
                      <a:alpha val="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sym typeface="Arial" panose="020B0604020202020204" pitchFamily="34" charset="0"/>
              </a:rPr>
              <a:t>---GBDT</a:t>
            </a:r>
          </a:p>
        </p:txBody>
      </p:sp>
      <p:sp>
        <p:nvSpPr>
          <p:cNvPr id="5" name="矩形 4"/>
          <p:cNvSpPr/>
          <p:nvPr/>
        </p:nvSpPr>
        <p:spPr>
          <a:xfrm>
            <a:off x="8445" y="-1243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26050" y="177165"/>
            <a:ext cx="1590040" cy="275590"/>
            <a:chOff x="9173" y="320"/>
            <a:chExt cx="2300" cy="434"/>
          </a:xfrm>
        </p:grpSpPr>
        <p:cxnSp>
          <p:nvCxnSpPr>
            <p:cNvPr id="8" name="直接连接符 31"/>
            <p:cNvCxnSpPr/>
            <p:nvPr/>
          </p:nvCxnSpPr>
          <p:spPr>
            <a:xfrm>
              <a:off x="9173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32"/>
            <p:cNvCxnSpPr/>
            <p:nvPr/>
          </p:nvCxnSpPr>
          <p:spPr>
            <a:xfrm>
              <a:off x="11473" y="320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3815080" y="118163"/>
            <a:ext cx="1407795" cy="39751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zh-HK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特征编码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30190" y="118110"/>
            <a:ext cx="1381760" cy="39751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zh-HK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特征</a:t>
            </a:r>
            <a:r>
              <a:rPr lang="zh-CN" altLang="en-US" sz="2000" b="1" spc="300" noProof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Impact" panose="020B0806030902050204" pitchFamily="34" charset="0"/>
              </a:rPr>
              <a:t>提取</a:t>
            </a:r>
            <a:endParaRPr lang="zh-CN" altLang="zh-HK" sz="2000" b="1" spc="300" noProof="1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Impact" panose="020B080603090205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22770" y="118110"/>
            <a:ext cx="1426210" cy="397510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lIns="91436" tIns="45719" rIns="91436" bIns="45719" rtlCol="0">
            <a:spAutoFit/>
          </a:bodyPr>
          <a:lstStyle/>
          <a:p>
            <a:pPr algn="ctr" fontAlgn="auto"/>
            <a:r>
              <a:rPr lang="zh-CN" altLang="en-US" sz="2000" b="1" spc="300" noProof="1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特征选择</a:t>
            </a:r>
          </a:p>
        </p:txBody>
      </p:sp>
      <p:graphicFrame>
        <p:nvGraphicFramePr>
          <p:cNvPr id="15" name="图表 14"/>
          <p:cNvGraphicFramePr/>
          <p:nvPr/>
        </p:nvGraphicFramePr>
        <p:xfrm>
          <a:off x="8445" y="626911"/>
          <a:ext cx="10050976" cy="5804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329829750"/>
              </p:ext>
            </p:extLst>
          </p:nvPr>
        </p:nvGraphicFramePr>
        <p:xfrm>
          <a:off x="995027" y="621390"/>
          <a:ext cx="9243254" cy="5800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1226148824"/>
              </p:ext>
            </p:extLst>
          </p:nvPr>
        </p:nvGraphicFramePr>
        <p:xfrm>
          <a:off x="1982804" y="620696"/>
          <a:ext cx="10171872" cy="578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17" y="632432"/>
            <a:ext cx="1685106" cy="5782225"/>
          </a:xfrm>
          <a:prstGeom prst="rect">
            <a:avLst/>
          </a:prstGeom>
          <a:ln w="1270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7991C32A-82E0-4B11-A10F-7DD74D81BD46}"/>
              </a:ext>
            </a:extLst>
          </p:cNvPr>
          <p:cNvSpPr/>
          <p:nvPr/>
        </p:nvSpPr>
        <p:spPr>
          <a:xfrm>
            <a:off x="83977" y="1427583"/>
            <a:ext cx="2957804" cy="347098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1" y="1666169"/>
            <a:ext cx="12183555" cy="2620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09B1F1-8287-4007-B362-0FDA0532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198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224385" cy="6972935"/>
          </a:xfrm>
          <a:prstGeom prst="rect">
            <a:avLst/>
          </a:prstGeom>
          <a:gradFill>
            <a:gsLst>
              <a:gs pos="48000">
                <a:srgbClr val="8A92A1">
                  <a:alpha val="700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0A20"/>
              </a:gs>
              <a:gs pos="95000">
                <a:schemeClr val="bg1">
                  <a:alpha val="19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blipFill>
                <a:blip r:embed="rId3"/>
                <a:stretch>
                  <a:fillRect/>
                </a:stretch>
              </a:blipFill>
              <a:effectLst/>
              <a:uLnTx/>
              <a:uFillTx/>
              <a:latin typeface="Tw Cen MT" panose="020B0602020104020603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7757" y="830410"/>
            <a:ext cx="109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0 4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blipFill>
                  <a:blip r:embed="rId4"/>
                  <a:stretch>
                    <a:fillRect/>
                  </a:stretch>
                </a:blip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模型选择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269141" y="3356610"/>
            <a:ext cx="2180405" cy="321613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线性模型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最近邻模型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支持向量机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集成学习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神经网络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773C9DA-B4F9-4D21-B5EC-0065E7577AF9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2018.12.20-2018.12.22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952F2985-9951-4557-8EB0-2847519DBB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81387" cy="68580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7" name="组合 6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1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7" name="矩形 26"/>
            <p:cNvSpPr/>
            <p:nvPr/>
          </p:nvSpPr>
          <p:spPr>
            <a:xfrm>
              <a:off x="7327829" y="1786718"/>
              <a:ext cx="4734321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模型对比</a:t>
              </a: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37547" y="791224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1888103" y="1486139"/>
          <a:ext cx="8627497" cy="5176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6817D6-3844-4E88-B363-1BA930F9E5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E0CCAE9-6032-4470-B320-3CEE73D4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224385" cy="6887210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0D2A"/>
              </a:gs>
              <a:gs pos="94000">
                <a:schemeClr val="bg1">
                  <a:alpha val="24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7757" y="830410"/>
            <a:ext cx="109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0 5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blipFill>
                  <a:blip r:embed="rId3"/>
                  <a:stretch>
                    <a:fillRect/>
                  </a:stretch>
                </a:blip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模型测试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927701" y="3356610"/>
            <a:ext cx="2863284" cy="256980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LSTM</a:t>
            </a:r>
            <a:endParaRPr lang="zh-CN" altLang="en-US" sz="2800" b="1" spc="300" dirty="0">
              <a:blipFill>
                <a:blip r:embed="rId4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 err="1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Adaboost</a:t>
            </a:r>
            <a:endParaRPr lang="en-US" altLang="zh-CN" sz="2800" b="1" spc="300" dirty="0">
              <a:blipFill>
                <a:blip r:embed="rId4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Random Forest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+mn-lt"/>
              </a:rPr>
              <a:t>GBDT</a:t>
            </a:r>
            <a:endParaRPr lang="zh-CN" altLang="en-US" sz="2800" b="1" spc="300" dirty="0">
              <a:blipFill>
                <a:blip r:embed="rId4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3ED488-83D5-4E3E-8A22-83BBD6314FDC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2018.12.23-2018.12.24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CBB25CD-2A67-48D9-8395-FE2615D7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E1ECF12-11D7-4F1E-9AF5-F4B2D53561F1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LSTM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2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11" y="1329296"/>
            <a:ext cx="7560777" cy="4361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506584" y="5903995"/>
          <a:ext cx="717883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0.283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14.24%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26.78%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32.12%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27.19%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8.64%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62.66%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EF61940C-0B82-486C-8D17-7A98DCDCD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73872"/>
              </p:ext>
            </p:extLst>
          </p:nvPr>
        </p:nvGraphicFramePr>
        <p:xfrm>
          <a:off x="258063" y="2892697"/>
          <a:ext cx="1980166" cy="279797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664549">
                  <a:extLst>
                    <a:ext uri="{9D8B030D-6E8A-4147-A177-3AD203B41FA5}">
                      <a16:colId xmlns:a16="http://schemas.microsoft.com/office/drawing/2014/main" val="3476425985"/>
                    </a:ext>
                  </a:extLst>
                </a:gridCol>
                <a:gridCol w="1315617">
                  <a:extLst>
                    <a:ext uri="{9D8B030D-6E8A-4147-A177-3AD203B41FA5}">
                      <a16:colId xmlns:a16="http://schemas.microsoft.com/office/drawing/2014/main" val="3827953579"/>
                    </a:ext>
                  </a:extLst>
                </a:gridCol>
              </a:tblGrid>
              <a:tr h="559595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45%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190763"/>
                  </a:ext>
                </a:extLst>
              </a:tr>
              <a:tr h="559595">
                <a:tc>
                  <a:txBody>
                    <a:bodyPr/>
                    <a:lstStyle/>
                    <a:p>
                      <a:r>
                        <a:rPr lang="en-US" altLang="zh-CN" dirty="0"/>
                        <a:t>Feb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47%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859421"/>
                  </a:ext>
                </a:extLst>
              </a:tr>
              <a:tr h="559595">
                <a:tc>
                  <a:txBody>
                    <a:bodyPr/>
                    <a:lstStyle/>
                    <a:p>
                      <a:r>
                        <a:rPr lang="en-US" altLang="zh-CN" dirty="0"/>
                        <a:t>Mar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48%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66358"/>
                  </a:ext>
                </a:extLst>
              </a:tr>
              <a:tr h="559595">
                <a:tc>
                  <a:txBody>
                    <a:bodyPr/>
                    <a:lstStyle/>
                    <a:p>
                      <a:r>
                        <a:rPr lang="en-US" altLang="zh-CN" dirty="0"/>
                        <a:t>Apr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015003"/>
                  </a:ext>
                </a:extLst>
              </a:tr>
              <a:tr h="559595">
                <a:tc>
                  <a:txBody>
                    <a:bodyPr/>
                    <a:lstStyle/>
                    <a:p>
                      <a:r>
                        <a:rPr lang="en-US" altLang="zh-CN" dirty="0"/>
                        <a:t>May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37494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CCAD247-AC48-4151-B718-4F79060545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756BFDC0-6E71-4258-997A-1E0A59BD4250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30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Adaboost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050" name="Picture 2" descr="计算机生成了可选文字:&#10;60000&#10;50000&#10;40000&#10;30000&#10;20000&#10;10000&#10;0&#10;0&#10;20&#10;60&#10;80&#10;100&#10;120&#10;14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2" y="1520742"/>
            <a:ext cx="5571568" cy="4178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计算机生成了可选文字:&#10;TheMAPECurveof151daysfromadaboostmodel&#10;-一Value&#10;2．5&#10;total:．0．005182136449418465&#10;1：0．0002&#10;2：．0．0432&#10;2．0&#10;3：0以814&#10;4：．0．1388&#10;1．5&#10;5：0．0445&#10;0凹0矧《们&#10;0．5&#10;到№到0劐蟲№&#10;0．0&#10;0&#10;20&#10;60&#10;80&#10;100120&#10;1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0743"/>
            <a:ext cx="5571567" cy="4178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15870" y="5909310"/>
          <a:ext cx="74828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1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1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10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0.52%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0.755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0.02%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18.14%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-13.88%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4.45%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31.80%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0E78369F-7B91-4A92-AAD8-ADCDB8FE5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492"/>
              </p:ext>
            </p:extLst>
          </p:nvPr>
        </p:nvGraphicFramePr>
        <p:xfrm>
          <a:off x="6090076" y="745133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945D15-D56B-493E-9E1A-1C3BF9D9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2" y="770892"/>
            <a:ext cx="10739535" cy="5345986"/>
          </a:xfrm>
          <a:prstGeom prst="rect">
            <a:avLst/>
          </a:prstGeom>
          <a:effectLst>
            <a:glow rad="76200">
              <a:schemeClr val="bg1"/>
            </a:glo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1824C11B-0B74-43D8-9640-5F30FAE1CB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DDF9F59-BF6D-4458-9B87-C3945DFD0250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Random Forest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96" y="1499086"/>
            <a:ext cx="5608576" cy="4206432"/>
          </a:xfrm>
          <a:prstGeom prst="rect">
            <a:avLst/>
          </a:prstGeom>
          <a:ln w="38100" cap="sq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72" y="1499086"/>
            <a:ext cx="5608576" cy="4206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506057" y="5908691"/>
          <a:ext cx="717883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8.20%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0.692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12.36%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2.09%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25.53%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-8.37%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15.78%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44.40%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7E49612C-7D7F-4234-B7B3-0EE4FD95A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492"/>
              </p:ext>
            </p:extLst>
          </p:nvPr>
        </p:nvGraphicFramePr>
        <p:xfrm>
          <a:off x="6090076" y="745133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40F28FE1-7FEC-4BCA-A039-03EFD3EBEB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E012222-9B53-4DE1-B7D6-C51B23316EC2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GBDT</a:t>
              </a:r>
              <a:endPara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32" y="1514501"/>
            <a:ext cx="5586064" cy="418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496" y="1514501"/>
            <a:ext cx="5586064" cy="4189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502419" y="5907304"/>
          <a:ext cx="717883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3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1.89%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0.786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0.59%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-3.27%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13.51%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-16.97%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1.34%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30.10%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EEC3D8A4-9C30-40D5-8ABF-95011BD64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06492"/>
              </p:ext>
            </p:extLst>
          </p:nvPr>
        </p:nvGraphicFramePr>
        <p:xfrm>
          <a:off x="6090076" y="745133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24%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BF0229-BA6C-4EB4-BAB8-56929EDFE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447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208510" cy="6972935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0E2C"/>
              </a:gs>
              <a:gs pos="100000">
                <a:schemeClr val="bg1">
                  <a:alpha val="2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7757" y="830410"/>
            <a:ext cx="109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0 6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3200" b="1" dirty="0">
                <a:blipFill>
                  <a:blip r:embed="rId4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模型融合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468715" y="3356610"/>
            <a:ext cx="1781257" cy="127714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均值融合</a:t>
            </a:r>
            <a:endParaRPr lang="zh-CN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加权</a:t>
            </a: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融合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01FA3A-2936-4669-B4BE-B6E66EEC0F29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		2018.12.24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FEDF9A15-9C2A-4317-B35F-A2252A2812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52208BB9-84A9-4621-AA73-4085AF362E26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均值融合</a:t>
              </a: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l="5068" t="5559" r="5244" b="2057"/>
          <a:stretch>
            <a:fillRect/>
          </a:stretch>
        </p:blipFill>
        <p:spPr>
          <a:xfrm>
            <a:off x="1587428" y="1632857"/>
            <a:ext cx="9180319" cy="4782258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 rotWithShape="1">
          <a:blip r:embed="rId6"/>
          <a:srcRect l="6763" r="6740"/>
          <a:stretch>
            <a:fillRect/>
          </a:stretch>
        </p:blipFill>
        <p:spPr>
          <a:xfrm>
            <a:off x="1023142" y="1594199"/>
            <a:ext cx="9986980" cy="48983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3789881" y="1242688"/>
          <a:ext cx="80525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3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11.79%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0.637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17.45%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14.88%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23.98%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-14.85%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21.30%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0.637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46.58%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1DB58982-534C-43E6-A72B-749C0B491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539568"/>
              </p:ext>
            </p:extLst>
          </p:nvPr>
        </p:nvGraphicFramePr>
        <p:xfrm>
          <a:off x="5476441" y="2041955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56%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5127D9C-3273-4D14-A277-0253EBC460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22687AAB-3AF5-461C-A67E-62FB8D2D048B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Arc 3"/>
          <p:cNvSpPr/>
          <p:nvPr/>
        </p:nvSpPr>
        <p:spPr>
          <a:xfrm>
            <a:off x="7622722" y="2959390"/>
            <a:ext cx="7797220" cy="7797220"/>
          </a:xfrm>
          <a:prstGeom prst="arc">
            <a:avLst>
              <a:gd name="adj1" fmla="val 10815889"/>
              <a:gd name="adj2" fmla="val 16771066"/>
            </a:avLst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4432" y="520879"/>
            <a:ext cx="5797318" cy="965260"/>
            <a:chOff x="6264832" y="1562464"/>
            <a:chExt cx="5797318" cy="965260"/>
          </a:xfrm>
        </p:grpSpPr>
        <p:grpSp>
          <p:nvGrpSpPr>
            <p:cNvPr id="13" name="组合 12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7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8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0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  <p:sp>
              <p:nvSpPr>
                <p:cNvPr id="21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Garamond" panose="02020404030301010803"/>
                    <a:ea typeface="方正舒体" panose="02010601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6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加权融合</a:t>
              </a:r>
            </a:p>
          </p:txBody>
        </p:sp>
      </p:grpSp>
      <p:sp>
        <p:nvSpPr>
          <p:cNvPr id="85" name="Freeform 19"/>
          <p:cNvSpPr/>
          <p:nvPr/>
        </p:nvSpPr>
        <p:spPr bwMode="auto">
          <a:xfrm>
            <a:off x="747760" y="803289"/>
            <a:ext cx="399555" cy="399555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86693" tIns="43346" rIns="86693" bIns="43346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/>
          <a:srcRect l="5955" t="3660" r="5243" b="2187"/>
          <a:stretch>
            <a:fillRect/>
          </a:stretch>
        </p:blipFill>
        <p:spPr>
          <a:xfrm>
            <a:off x="1536700" y="1605920"/>
            <a:ext cx="9044214" cy="48223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/>
          <a:srcRect l="7310" r="6033"/>
          <a:stretch>
            <a:fillRect/>
          </a:stretch>
        </p:blipFill>
        <p:spPr>
          <a:xfrm>
            <a:off x="1006131" y="1606533"/>
            <a:ext cx="10041313" cy="4887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789881" y="1248098"/>
          <a:ext cx="80525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39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total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May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R²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average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0.801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7.47%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0.83%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15.02%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-16.64%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-4.31%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0.801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charset="-122"/>
                          <a:ea typeface="等线" panose="02010600030101010101" charset="-122"/>
                        </a:rPr>
                        <a:t>29.78%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F0588871-12A6-49F4-867F-92B72D729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85639"/>
              </p:ext>
            </p:extLst>
          </p:nvPr>
        </p:nvGraphicFramePr>
        <p:xfrm>
          <a:off x="5486601" y="2041955"/>
          <a:ext cx="451449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899">
                  <a:extLst>
                    <a:ext uri="{9D8B030D-6E8A-4147-A177-3AD203B41FA5}">
                      <a16:colId xmlns:a16="http://schemas.microsoft.com/office/drawing/2014/main" val="352754172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658029789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478777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1881487226"/>
                    </a:ext>
                  </a:extLst>
                </a:gridCol>
                <a:gridCol w="902899">
                  <a:extLst>
                    <a:ext uri="{9D8B030D-6E8A-4147-A177-3AD203B41FA5}">
                      <a16:colId xmlns:a16="http://schemas.microsoft.com/office/drawing/2014/main" val="2146937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Jan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Feb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Apr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58665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39%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25%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28%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31%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0210474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EAB527-A1EE-41D7-958F-3CC746041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59" y="-1270"/>
            <a:ext cx="12224385" cy="68592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4959" y="0"/>
            <a:ext cx="12208510" cy="6876415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92000"/>
                </a:srgbClr>
              </a:gs>
              <a:gs pos="0">
                <a:srgbClr val="00143D">
                  <a:alpha val="100000"/>
                </a:srgbClr>
              </a:gs>
              <a:gs pos="100000">
                <a:schemeClr val="bg1">
                  <a:alpha val="19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17757" y="830410"/>
            <a:ext cx="10983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0 7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43383" y="2028825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3200" b="1" dirty="0">
                <a:blipFill>
                  <a:blip r:embed="rId4"/>
                  <a:stretch>
                    <a:fillRect/>
                  </a:stretch>
                </a:blipFill>
                <a:effectLst>
                  <a:glow rad="12700">
                    <a:schemeClr val="bg1">
                      <a:lumMod val="50000"/>
                    </a:schemeClr>
                  </a:glow>
                </a:effectLst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总结分析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476017" y="3267158"/>
            <a:ext cx="1781257" cy="19234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优劣分析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模型落地</a:t>
            </a:r>
            <a:endParaRPr lang="en-US" altLang="zh-CN" sz="28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5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团队建议</a:t>
            </a:r>
            <a:endParaRPr lang="zh-CN" altLang="zh-CN" sz="3200" b="1" spc="300" dirty="0">
              <a:blipFill>
                <a:blip r:embed="rId5"/>
                <a:stretch>
                  <a:fillRect/>
                </a:stretch>
              </a:blipFill>
              <a:latin typeface="方正姚体" panose="02010601030101010101" pitchFamily="2" charset="-122"/>
              <a:ea typeface="方正姚体" panose="02010601030101010101" pitchFamily="2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 descr="E:\Eric\北京理工大学\【金风杯】\【汇报】\背景素材\BJ.jpgBJ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>
          <a:xfrm>
            <a:off x="-1905" y="0"/>
            <a:ext cx="12197715" cy="6858000"/>
          </a:xfrm>
        </p:spPr>
      </p:pic>
      <p:sp>
        <p:nvSpPr>
          <p:cNvPr id="9" name="Rectangle 8"/>
          <p:cNvSpPr/>
          <p:nvPr/>
        </p:nvSpPr>
        <p:spPr>
          <a:xfrm>
            <a:off x="-1905" y="0"/>
            <a:ext cx="12197715" cy="6858000"/>
          </a:xfrm>
          <a:prstGeom prst="rect">
            <a:avLst/>
          </a:prstGeom>
          <a:solidFill>
            <a:srgbClr val="0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5" name="组合 4"/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0" name="Freeform 52"/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1" name="Freeform 54"/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Freeform 58"/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Freeform 73"/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Freeform 74"/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5" name="Rectangle 9"/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01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4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优劣分析</a:t>
              </a:r>
            </a:p>
          </p:txBody>
        </p:sp>
      </p:grpSp>
      <p:sp>
        <p:nvSpPr>
          <p:cNvPr id="27" name="Parallelogram 3"/>
          <p:cNvSpPr/>
          <p:nvPr/>
        </p:nvSpPr>
        <p:spPr>
          <a:xfrm>
            <a:off x="736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Parallelogram 4"/>
          <p:cNvSpPr/>
          <p:nvPr/>
        </p:nvSpPr>
        <p:spPr>
          <a:xfrm>
            <a:off x="2514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Parallelogram 5"/>
          <p:cNvSpPr/>
          <p:nvPr/>
        </p:nvSpPr>
        <p:spPr>
          <a:xfrm>
            <a:off x="4292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03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0" name="Parallelogram 6"/>
          <p:cNvSpPr/>
          <p:nvPr/>
        </p:nvSpPr>
        <p:spPr>
          <a:xfrm>
            <a:off x="6070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04</a:t>
            </a: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" name="Parallelogram 7"/>
          <p:cNvSpPr/>
          <p:nvPr/>
        </p:nvSpPr>
        <p:spPr>
          <a:xfrm>
            <a:off x="7848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05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缺点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Parallelogram 8"/>
          <p:cNvSpPr/>
          <p:nvPr/>
        </p:nvSpPr>
        <p:spPr>
          <a:xfrm>
            <a:off x="9626600" y="325755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优缺点分析</a:t>
            </a:r>
          </a:p>
        </p:txBody>
      </p:sp>
      <p:cxnSp>
        <p:nvCxnSpPr>
          <p:cNvPr id="33" name="Straight Connector 9"/>
          <p:cNvCxnSpPr/>
          <p:nvPr/>
        </p:nvCxnSpPr>
        <p:spPr>
          <a:xfrm flipH="1">
            <a:off x="1621067" y="3600450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10"/>
          <p:cNvGrpSpPr/>
          <p:nvPr/>
        </p:nvGrpSpPr>
        <p:grpSpPr>
          <a:xfrm>
            <a:off x="1696492" y="4544347"/>
            <a:ext cx="2568923" cy="980955"/>
            <a:chOff x="1696492" y="4544347"/>
            <a:chExt cx="2568923" cy="980955"/>
          </a:xfrm>
        </p:grpSpPr>
        <p:sp>
          <p:nvSpPr>
            <p:cNvPr id="35" name="TextBox 12"/>
            <p:cNvSpPr txBox="1"/>
            <p:nvPr/>
          </p:nvSpPr>
          <p:spPr>
            <a:xfrm>
              <a:off x="1696492" y="4940527"/>
              <a:ext cx="25689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模型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支持并行训练和预测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，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5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个月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预测大约只需要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70s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!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13"/>
            <p:cNvSpPr txBox="1"/>
            <p:nvPr/>
          </p:nvSpPr>
          <p:spPr>
            <a:xfrm>
              <a:off x="1696493" y="4544347"/>
              <a:ext cx="22183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时间损耗</a:t>
              </a:r>
              <a:r>
                <a:rPr lang="zh-CN" altLang="en-US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每月</a:t>
              </a:r>
              <a:r>
                <a:rPr lang="en-US" altLang="zh-CN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14s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cxnSp>
        <p:nvCxnSpPr>
          <p:cNvPr id="37" name="Straight Connector 14"/>
          <p:cNvCxnSpPr/>
          <p:nvPr/>
        </p:nvCxnSpPr>
        <p:spPr>
          <a:xfrm flipH="1" flipV="1">
            <a:off x="3386661" y="1809516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5"/>
          <p:cNvCxnSpPr/>
          <p:nvPr/>
        </p:nvCxnSpPr>
        <p:spPr>
          <a:xfrm flipH="1">
            <a:off x="5143158" y="3600449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6"/>
          <p:cNvCxnSpPr/>
          <p:nvPr/>
        </p:nvCxnSpPr>
        <p:spPr>
          <a:xfrm flipH="1" flipV="1">
            <a:off x="6908752" y="1809515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7"/>
          <p:cNvCxnSpPr/>
          <p:nvPr/>
        </p:nvCxnSpPr>
        <p:spPr>
          <a:xfrm flipH="1">
            <a:off x="8739791" y="3600449"/>
            <a:ext cx="9067" cy="14480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11"/>
          <p:cNvGrpSpPr/>
          <p:nvPr/>
        </p:nvGrpSpPr>
        <p:grpSpPr>
          <a:xfrm>
            <a:off x="3475789" y="1573973"/>
            <a:ext cx="2680811" cy="965715"/>
            <a:chOff x="3475789" y="1573973"/>
            <a:chExt cx="2680811" cy="965715"/>
          </a:xfrm>
        </p:grpSpPr>
        <p:sp>
          <p:nvSpPr>
            <p:cNvPr id="42" name="TextBox 19"/>
            <p:cNvSpPr txBox="1"/>
            <p:nvPr/>
          </p:nvSpPr>
          <p:spPr>
            <a:xfrm>
              <a:off x="3475789" y="1954913"/>
              <a:ext cx="26808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对负荷变化较为稳定的月份预测准确率几乎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100%</a:t>
              </a:r>
              <a:r>
                <a:rPr lang="zh-CN" altLang="en-US" sz="1600" b="1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！</a:t>
              </a:r>
            </a:p>
          </p:txBody>
        </p:sp>
        <p:sp>
          <p:nvSpPr>
            <p:cNvPr id="43" name="TextBox 20"/>
            <p:cNvSpPr txBox="1"/>
            <p:nvPr/>
          </p:nvSpPr>
          <p:spPr>
            <a:xfrm>
              <a:off x="3475790" y="1573973"/>
              <a:ext cx="24311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最佳月误差逼近</a:t>
              </a:r>
              <a:r>
                <a:rPr lang="en-US" altLang="zh-CN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0%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4" name="Group 21"/>
          <p:cNvGrpSpPr/>
          <p:nvPr/>
        </p:nvGrpSpPr>
        <p:grpSpPr>
          <a:xfrm>
            <a:off x="7001940" y="1573973"/>
            <a:ext cx="2587729" cy="1211937"/>
            <a:chOff x="7029802" y="1573973"/>
            <a:chExt cx="2587729" cy="1211937"/>
          </a:xfrm>
        </p:grpSpPr>
        <p:sp>
          <p:nvSpPr>
            <p:cNvPr id="45" name="TextBox 23"/>
            <p:cNvSpPr txBox="1"/>
            <p:nvPr/>
          </p:nvSpPr>
          <p:spPr>
            <a:xfrm>
              <a:off x="7029802" y="1954913"/>
              <a:ext cx="25877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企业将数据集输入模型即可一键完成预测！模型搜寻最佳参数时间大约为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2h</a:t>
              </a:r>
              <a:r>
                <a:rPr lang="en-US" altLang="zh-CN" sz="1600" b="1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!</a:t>
              </a:r>
              <a:endParaRPr lang="zh-CN" altLang="en-US" sz="16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TextBox 24"/>
            <p:cNvSpPr txBox="1"/>
            <p:nvPr/>
          </p:nvSpPr>
          <p:spPr>
            <a:xfrm>
              <a:off x="7029802" y="1573973"/>
              <a:ext cx="213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chemeClr val="accent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自学习能力极强</a:t>
              </a:r>
            </a:p>
          </p:txBody>
        </p:sp>
      </p:grpSp>
      <p:grpSp>
        <p:nvGrpSpPr>
          <p:cNvPr id="47" name="Group 18"/>
          <p:cNvGrpSpPr/>
          <p:nvPr/>
        </p:nvGrpSpPr>
        <p:grpSpPr>
          <a:xfrm>
            <a:off x="5206991" y="4544347"/>
            <a:ext cx="2431140" cy="1210885"/>
            <a:chOff x="5206991" y="4544347"/>
            <a:chExt cx="2431140" cy="1210885"/>
          </a:xfrm>
        </p:grpSpPr>
        <p:sp>
          <p:nvSpPr>
            <p:cNvPr id="48" name="TextBox 25"/>
            <p:cNvSpPr txBox="1"/>
            <p:nvPr/>
          </p:nvSpPr>
          <p:spPr>
            <a:xfrm>
              <a:off x="5206991" y="4925287"/>
              <a:ext cx="243114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主要采用基于树的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集成学习模型</a:t>
              </a: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，很容易解释特征与负荷之间的关系</a:t>
              </a:r>
              <a:r>
                <a:rPr lang="en-US" altLang="zh-CN" sz="1600" b="1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!</a:t>
              </a:r>
              <a:endParaRPr lang="zh-CN" altLang="en-US" sz="16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TextBox 26"/>
            <p:cNvSpPr txBox="1"/>
            <p:nvPr/>
          </p:nvSpPr>
          <p:spPr>
            <a:xfrm>
              <a:off x="5206991" y="4544347"/>
              <a:ext cx="23082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模型解释度较好</a:t>
              </a:r>
            </a:p>
          </p:txBody>
        </p:sp>
      </p:grpSp>
      <p:grpSp>
        <p:nvGrpSpPr>
          <p:cNvPr id="50" name="Group 31"/>
          <p:cNvGrpSpPr/>
          <p:nvPr/>
        </p:nvGrpSpPr>
        <p:grpSpPr>
          <a:xfrm>
            <a:off x="1461861" y="2694675"/>
            <a:ext cx="469263" cy="469263"/>
            <a:chOff x="2005013" y="1077913"/>
            <a:chExt cx="688975" cy="688975"/>
          </a:xfrm>
          <a:solidFill>
            <a:schemeClr val="bg1"/>
          </a:solidFill>
        </p:grpSpPr>
        <p:sp>
          <p:nvSpPr>
            <p:cNvPr id="51" name="Freeform 5"/>
            <p:cNvSpPr>
              <a:spLocks noEditPoints="1"/>
            </p:cNvSpPr>
            <p:nvPr/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Freeform 6"/>
            <p:cNvSpPr/>
            <p:nvPr/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53" name="Freeform 55"/>
          <p:cNvSpPr>
            <a:spLocks noEditPoints="1"/>
          </p:cNvSpPr>
          <p:nvPr/>
        </p:nvSpPr>
        <p:spPr bwMode="auto">
          <a:xfrm>
            <a:off x="8509605" y="2835549"/>
            <a:ext cx="478505" cy="343995"/>
          </a:xfrm>
          <a:custGeom>
            <a:avLst/>
            <a:gdLst>
              <a:gd name="T0" fmla="*/ 2486 w 16058"/>
              <a:gd name="T1" fmla="*/ 10403 h 11544"/>
              <a:gd name="T2" fmla="*/ 1591 w 16058"/>
              <a:gd name="T3" fmla="*/ 9798 h 11544"/>
              <a:gd name="T4" fmla="*/ 1075 w 16058"/>
              <a:gd name="T5" fmla="*/ 8845 h 11544"/>
              <a:gd name="T6" fmla="*/ 1034 w 16058"/>
              <a:gd name="T7" fmla="*/ 7911 h 11544"/>
              <a:gd name="T8" fmla="*/ 1269 w 16058"/>
              <a:gd name="T9" fmla="*/ 7227 h 11544"/>
              <a:gd name="T10" fmla="*/ 1712 w 16058"/>
              <a:gd name="T11" fmla="*/ 6654 h 11544"/>
              <a:gd name="T12" fmla="*/ 2311 w 16058"/>
              <a:gd name="T13" fmla="*/ 6236 h 11544"/>
              <a:gd name="T14" fmla="*/ 2677 w 16058"/>
              <a:gd name="T15" fmla="*/ 5951 h 11544"/>
              <a:gd name="T16" fmla="*/ 2739 w 16058"/>
              <a:gd name="T17" fmla="*/ 5626 h 11544"/>
              <a:gd name="T18" fmla="*/ 2564 w 16058"/>
              <a:gd name="T19" fmla="*/ 5102 h 11544"/>
              <a:gd name="T20" fmla="*/ 2509 w 16058"/>
              <a:gd name="T21" fmla="*/ 4790 h 11544"/>
              <a:gd name="T22" fmla="*/ 2634 w 16058"/>
              <a:gd name="T23" fmla="*/ 4225 h 11544"/>
              <a:gd name="T24" fmla="*/ 3014 w 16058"/>
              <a:gd name="T25" fmla="*/ 3763 h 11544"/>
              <a:gd name="T26" fmla="*/ 3573 w 16058"/>
              <a:gd name="T27" fmla="*/ 3528 h 11544"/>
              <a:gd name="T28" fmla="*/ 4022 w 16058"/>
              <a:gd name="T29" fmla="*/ 3524 h 11544"/>
              <a:gd name="T30" fmla="*/ 4410 w 16058"/>
              <a:gd name="T31" fmla="*/ 3616 h 11544"/>
              <a:gd name="T32" fmla="*/ 4822 w 16058"/>
              <a:gd name="T33" fmla="*/ 3718 h 11544"/>
              <a:gd name="T34" fmla="*/ 5077 w 16058"/>
              <a:gd name="T35" fmla="*/ 3578 h 11544"/>
              <a:gd name="T36" fmla="*/ 5304 w 16058"/>
              <a:gd name="T37" fmla="*/ 3154 h 11544"/>
              <a:gd name="T38" fmla="*/ 5986 w 16058"/>
              <a:gd name="T39" fmla="*/ 2112 h 11544"/>
              <a:gd name="T40" fmla="*/ 6970 w 16058"/>
              <a:gd name="T41" fmla="*/ 1377 h 11544"/>
              <a:gd name="T42" fmla="*/ 8153 w 16058"/>
              <a:gd name="T43" fmla="*/ 1025 h 11544"/>
              <a:gd name="T44" fmla="*/ 9661 w 16058"/>
              <a:gd name="T45" fmla="*/ 1190 h 11544"/>
              <a:gd name="T46" fmla="*/ 10994 w 16058"/>
              <a:gd name="T47" fmla="*/ 2023 h 11544"/>
              <a:gd name="T48" fmla="*/ 11831 w 16058"/>
              <a:gd name="T49" fmla="*/ 3370 h 11544"/>
              <a:gd name="T50" fmla="*/ 12046 w 16058"/>
              <a:gd name="T51" fmla="*/ 4561 h 11544"/>
              <a:gd name="T52" fmla="*/ 12173 w 16058"/>
              <a:gd name="T53" fmla="*/ 4853 h 11544"/>
              <a:gd name="T54" fmla="*/ 12517 w 16058"/>
              <a:gd name="T55" fmla="*/ 5002 h 11544"/>
              <a:gd name="T56" fmla="*/ 13610 w 16058"/>
              <a:gd name="T57" fmla="*/ 5356 h 11544"/>
              <a:gd name="T58" fmla="*/ 14494 w 16058"/>
              <a:gd name="T59" fmla="*/ 6116 h 11544"/>
              <a:gd name="T60" fmla="*/ 14988 w 16058"/>
              <a:gd name="T61" fmla="*/ 7177 h 11544"/>
              <a:gd name="T62" fmla="*/ 14968 w 16058"/>
              <a:gd name="T63" fmla="*/ 8469 h 11544"/>
              <a:gd name="T64" fmla="*/ 14337 w 16058"/>
              <a:gd name="T65" fmla="*/ 9634 h 11544"/>
              <a:gd name="T66" fmla="*/ 13243 w 16058"/>
              <a:gd name="T67" fmla="*/ 10372 h 11544"/>
              <a:gd name="T68" fmla="*/ 12944 w 16058"/>
              <a:gd name="T69" fmla="*/ 3664 h 11544"/>
              <a:gd name="T70" fmla="*/ 12111 w 16058"/>
              <a:gd name="T71" fmla="*/ 1788 h 11544"/>
              <a:gd name="T72" fmla="*/ 10564 w 16058"/>
              <a:gd name="T73" fmla="*/ 487 h 11544"/>
              <a:gd name="T74" fmla="*/ 8531 w 16058"/>
              <a:gd name="T75" fmla="*/ 0 h 11544"/>
              <a:gd name="T76" fmla="*/ 6922 w 16058"/>
              <a:gd name="T77" fmla="*/ 297 h 11544"/>
              <a:gd name="T78" fmla="*/ 5572 w 16058"/>
              <a:gd name="T79" fmla="*/ 1115 h 11544"/>
              <a:gd name="T80" fmla="*/ 4587 w 16058"/>
              <a:gd name="T81" fmla="*/ 2341 h 11544"/>
              <a:gd name="T82" fmla="*/ 4112 w 16058"/>
              <a:gd name="T83" fmla="*/ 2541 h 11544"/>
              <a:gd name="T84" fmla="*/ 3533 w 16058"/>
              <a:gd name="T85" fmla="*/ 2521 h 11544"/>
              <a:gd name="T86" fmla="*/ 2501 w 16058"/>
              <a:gd name="T87" fmla="*/ 2896 h 11544"/>
              <a:gd name="T88" fmla="*/ 1778 w 16058"/>
              <a:gd name="T89" fmla="*/ 3692 h 11544"/>
              <a:gd name="T90" fmla="*/ 1505 w 16058"/>
              <a:gd name="T91" fmla="*/ 4768 h 11544"/>
              <a:gd name="T92" fmla="*/ 1558 w 16058"/>
              <a:gd name="T93" fmla="*/ 5217 h 11544"/>
              <a:gd name="T94" fmla="*/ 1281 w 16058"/>
              <a:gd name="T95" fmla="*/ 5706 h 11544"/>
              <a:gd name="T96" fmla="*/ 564 w 16058"/>
              <a:gd name="T97" fmla="*/ 6461 h 11544"/>
              <a:gd name="T98" fmla="*/ 118 w 16058"/>
              <a:gd name="T99" fmla="*/ 7414 h 11544"/>
              <a:gd name="T100" fmla="*/ 17 w 16058"/>
              <a:gd name="T101" fmla="*/ 8615 h 11544"/>
              <a:gd name="T102" fmla="*/ 557 w 16058"/>
              <a:gd name="T103" fmla="*/ 10106 h 11544"/>
              <a:gd name="T104" fmla="*/ 1707 w 16058"/>
              <a:gd name="T105" fmla="*/ 11150 h 11544"/>
              <a:gd name="T106" fmla="*/ 3262 w 16058"/>
              <a:gd name="T107" fmla="*/ 11543 h 11544"/>
              <a:gd name="T108" fmla="*/ 13589 w 16058"/>
              <a:gd name="T109" fmla="*/ 11315 h 11544"/>
              <a:gd name="T110" fmla="*/ 15080 w 16058"/>
              <a:gd name="T111" fmla="*/ 10310 h 11544"/>
              <a:gd name="T112" fmla="*/ 15940 w 16058"/>
              <a:gd name="T113" fmla="*/ 8720 h 11544"/>
              <a:gd name="T114" fmla="*/ 15965 w 16058"/>
              <a:gd name="T115" fmla="*/ 6945 h 11544"/>
              <a:gd name="T116" fmla="*/ 15283 w 16058"/>
              <a:gd name="T117" fmla="*/ 5493 h 11544"/>
              <a:gd name="T118" fmla="*/ 14075 w 16058"/>
              <a:gd name="T119" fmla="*/ 4467 h 11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058" h="11544">
                <a:moveTo>
                  <a:pt x="12294" y="10539"/>
                </a:moveTo>
                <a:lnTo>
                  <a:pt x="12294" y="10540"/>
                </a:lnTo>
                <a:lnTo>
                  <a:pt x="3262" y="10540"/>
                </a:lnTo>
                <a:lnTo>
                  <a:pt x="3145" y="10537"/>
                </a:lnTo>
                <a:lnTo>
                  <a:pt x="3031" y="10528"/>
                </a:lnTo>
                <a:lnTo>
                  <a:pt x="2919" y="10514"/>
                </a:lnTo>
                <a:lnTo>
                  <a:pt x="2807" y="10494"/>
                </a:lnTo>
                <a:lnTo>
                  <a:pt x="2698" y="10469"/>
                </a:lnTo>
                <a:lnTo>
                  <a:pt x="2591" y="10438"/>
                </a:lnTo>
                <a:lnTo>
                  <a:pt x="2486" y="10403"/>
                </a:lnTo>
                <a:lnTo>
                  <a:pt x="2384" y="10363"/>
                </a:lnTo>
                <a:lnTo>
                  <a:pt x="2284" y="10316"/>
                </a:lnTo>
                <a:lnTo>
                  <a:pt x="2187" y="10267"/>
                </a:lnTo>
                <a:lnTo>
                  <a:pt x="2092" y="10212"/>
                </a:lnTo>
                <a:lnTo>
                  <a:pt x="2000" y="10154"/>
                </a:lnTo>
                <a:lnTo>
                  <a:pt x="1912" y="10091"/>
                </a:lnTo>
                <a:lnTo>
                  <a:pt x="1827" y="10023"/>
                </a:lnTo>
                <a:lnTo>
                  <a:pt x="1744" y="9952"/>
                </a:lnTo>
                <a:lnTo>
                  <a:pt x="1666" y="9878"/>
                </a:lnTo>
                <a:lnTo>
                  <a:pt x="1591" y="9798"/>
                </a:lnTo>
                <a:lnTo>
                  <a:pt x="1520" y="9717"/>
                </a:lnTo>
                <a:lnTo>
                  <a:pt x="1453" y="9632"/>
                </a:lnTo>
                <a:lnTo>
                  <a:pt x="1390" y="9543"/>
                </a:lnTo>
                <a:lnTo>
                  <a:pt x="1331" y="9451"/>
                </a:lnTo>
                <a:lnTo>
                  <a:pt x="1277" y="9357"/>
                </a:lnTo>
                <a:lnTo>
                  <a:pt x="1226" y="9259"/>
                </a:lnTo>
                <a:lnTo>
                  <a:pt x="1181" y="9159"/>
                </a:lnTo>
                <a:lnTo>
                  <a:pt x="1141" y="9057"/>
                </a:lnTo>
                <a:lnTo>
                  <a:pt x="1105" y="8952"/>
                </a:lnTo>
                <a:lnTo>
                  <a:pt x="1075" y="8845"/>
                </a:lnTo>
                <a:lnTo>
                  <a:pt x="1050" y="8736"/>
                </a:lnTo>
                <a:lnTo>
                  <a:pt x="1030" y="8624"/>
                </a:lnTo>
                <a:lnTo>
                  <a:pt x="1016" y="8512"/>
                </a:lnTo>
                <a:lnTo>
                  <a:pt x="1007" y="8397"/>
                </a:lnTo>
                <a:lnTo>
                  <a:pt x="1004" y="8281"/>
                </a:lnTo>
                <a:lnTo>
                  <a:pt x="1005" y="8207"/>
                </a:lnTo>
                <a:lnTo>
                  <a:pt x="1009" y="8131"/>
                </a:lnTo>
                <a:lnTo>
                  <a:pt x="1015" y="8057"/>
                </a:lnTo>
                <a:lnTo>
                  <a:pt x="1024" y="7984"/>
                </a:lnTo>
                <a:lnTo>
                  <a:pt x="1034" y="7911"/>
                </a:lnTo>
                <a:lnTo>
                  <a:pt x="1048" y="7839"/>
                </a:lnTo>
                <a:lnTo>
                  <a:pt x="1063" y="7768"/>
                </a:lnTo>
                <a:lnTo>
                  <a:pt x="1081" y="7697"/>
                </a:lnTo>
                <a:lnTo>
                  <a:pt x="1101" y="7627"/>
                </a:lnTo>
                <a:lnTo>
                  <a:pt x="1123" y="7558"/>
                </a:lnTo>
                <a:lnTo>
                  <a:pt x="1148" y="7490"/>
                </a:lnTo>
                <a:lnTo>
                  <a:pt x="1175" y="7423"/>
                </a:lnTo>
                <a:lnTo>
                  <a:pt x="1203" y="7356"/>
                </a:lnTo>
                <a:lnTo>
                  <a:pt x="1235" y="7291"/>
                </a:lnTo>
                <a:lnTo>
                  <a:pt x="1269" y="7227"/>
                </a:lnTo>
                <a:lnTo>
                  <a:pt x="1304" y="7165"/>
                </a:lnTo>
                <a:lnTo>
                  <a:pt x="1341" y="7102"/>
                </a:lnTo>
                <a:lnTo>
                  <a:pt x="1381" y="7041"/>
                </a:lnTo>
                <a:lnTo>
                  <a:pt x="1422" y="6982"/>
                </a:lnTo>
                <a:lnTo>
                  <a:pt x="1465" y="6924"/>
                </a:lnTo>
                <a:lnTo>
                  <a:pt x="1511" y="6867"/>
                </a:lnTo>
                <a:lnTo>
                  <a:pt x="1559" y="6811"/>
                </a:lnTo>
                <a:lnTo>
                  <a:pt x="1608" y="6757"/>
                </a:lnTo>
                <a:lnTo>
                  <a:pt x="1659" y="6705"/>
                </a:lnTo>
                <a:lnTo>
                  <a:pt x="1712" y="6654"/>
                </a:lnTo>
                <a:lnTo>
                  <a:pt x="1767" y="6604"/>
                </a:lnTo>
                <a:lnTo>
                  <a:pt x="1825" y="6555"/>
                </a:lnTo>
                <a:lnTo>
                  <a:pt x="1883" y="6509"/>
                </a:lnTo>
                <a:lnTo>
                  <a:pt x="1943" y="6464"/>
                </a:lnTo>
                <a:lnTo>
                  <a:pt x="2005" y="6421"/>
                </a:lnTo>
                <a:lnTo>
                  <a:pt x="2069" y="6380"/>
                </a:lnTo>
                <a:lnTo>
                  <a:pt x="2135" y="6341"/>
                </a:lnTo>
                <a:lnTo>
                  <a:pt x="2198" y="6304"/>
                </a:lnTo>
                <a:lnTo>
                  <a:pt x="2256" y="6269"/>
                </a:lnTo>
                <a:lnTo>
                  <a:pt x="2311" y="6236"/>
                </a:lnTo>
                <a:lnTo>
                  <a:pt x="2364" y="6205"/>
                </a:lnTo>
                <a:lnTo>
                  <a:pt x="2412" y="6174"/>
                </a:lnTo>
                <a:lnTo>
                  <a:pt x="2456" y="6145"/>
                </a:lnTo>
                <a:lnTo>
                  <a:pt x="2498" y="6116"/>
                </a:lnTo>
                <a:lnTo>
                  <a:pt x="2535" y="6088"/>
                </a:lnTo>
                <a:lnTo>
                  <a:pt x="2570" y="6061"/>
                </a:lnTo>
                <a:lnTo>
                  <a:pt x="2601" y="6033"/>
                </a:lnTo>
                <a:lnTo>
                  <a:pt x="2629" y="6006"/>
                </a:lnTo>
                <a:lnTo>
                  <a:pt x="2655" y="5979"/>
                </a:lnTo>
                <a:lnTo>
                  <a:pt x="2677" y="5951"/>
                </a:lnTo>
                <a:lnTo>
                  <a:pt x="2696" y="5923"/>
                </a:lnTo>
                <a:lnTo>
                  <a:pt x="2712" y="5895"/>
                </a:lnTo>
                <a:lnTo>
                  <a:pt x="2725" y="5866"/>
                </a:lnTo>
                <a:lnTo>
                  <a:pt x="2735" y="5836"/>
                </a:lnTo>
                <a:lnTo>
                  <a:pt x="2742" y="5805"/>
                </a:lnTo>
                <a:lnTo>
                  <a:pt x="2747" y="5773"/>
                </a:lnTo>
                <a:lnTo>
                  <a:pt x="2748" y="5738"/>
                </a:lnTo>
                <a:lnTo>
                  <a:pt x="2748" y="5703"/>
                </a:lnTo>
                <a:lnTo>
                  <a:pt x="2744" y="5665"/>
                </a:lnTo>
                <a:lnTo>
                  <a:pt x="2739" y="5626"/>
                </a:lnTo>
                <a:lnTo>
                  <a:pt x="2730" y="5585"/>
                </a:lnTo>
                <a:lnTo>
                  <a:pt x="2720" y="5542"/>
                </a:lnTo>
                <a:lnTo>
                  <a:pt x="2707" y="5495"/>
                </a:lnTo>
                <a:lnTo>
                  <a:pt x="2691" y="5446"/>
                </a:lnTo>
                <a:lnTo>
                  <a:pt x="2674" y="5395"/>
                </a:lnTo>
                <a:lnTo>
                  <a:pt x="2654" y="5340"/>
                </a:lnTo>
                <a:lnTo>
                  <a:pt x="2632" y="5282"/>
                </a:lnTo>
                <a:lnTo>
                  <a:pt x="2607" y="5220"/>
                </a:lnTo>
                <a:lnTo>
                  <a:pt x="2581" y="5156"/>
                </a:lnTo>
                <a:lnTo>
                  <a:pt x="2564" y="5102"/>
                </a:lnTo>
                <a:lnTo>
                  <a:pt x="2549" y="5050"/>
                </a:lnTo>
                <a:lnTo>
                  <a:pt x="2537" y="5000"/>
                </a:lnTo>
                <a:lnTo>
                  <a:pt x="2527" y="4950"/>
                </a:lnTo>
                <a:lnTo>
                  <a:pt x="2523" y="4926"/>
                </a:lnTo>
                <a:lnTo>
                  <a:pt x="2519" y="4903"/>
                </a:lnTo>
                <a:lnTo>
                  <a:pt x="2516" y="4880"/>
                </a:lnTo>
                <a:lnTo>
                  <a:pt x="2514" y="4857"/>
                </a:lnTo>
                <a:lnTo>
                  <a:pt x="2512" y="4834"/>
                </a:lnTo>
                <a:lnTo>
                  <a:pt x="2510" y="4812"/>
                </a:lnTo>
                <a:lnTo>
                  <a:pt x="2509" y="4790"/>
                </a:lnTo>
                <a:lnTo>
                  <a:pt x="2509" y="4768"/>
                </a:lnTo>
                <a:lnTo>
                  <a:pt x="2511" y="4704"/>
                </a:lnTo>
                <a:lnTo>
                  <a:pt x="2516" y="4640"/>
                </a:lnTo>
                <a:lnTo>
                  <a:pt x="2524" y="4577"/>
                </a:lnTo>
                <a:lnTo>
                  <a:pt x="2535" y="4516"/>
                </a:lnTo>
                <a:lnTo>
                  <a:pt x="2549" y="4455"/>
                </a:lnTo>
                <a:lnTo>
                  <a:pt x="2565" y="4395"/>
                </a:lnTo>
                <a:lnTo>
                  <a:pt x="2585" y="4337"/>
                </a:lnTo>
                <a:lnTo>
                  <a:pt x="2608" y="4280"/>
                </a:lnTo>
                <a:lnTo>
                  <a:pt x="2634" y="4225"/>
                </a:lnTo>
                <a:lnTo>
                  <a:pt x="2661" y="4171"/>
                </a:lnTo>
                <a:lnTo>
                  <a:pt x="2691" y="4118"/>
                </a:lnTo>
                <a:lnTo>
                  <a:pt x="2724" y="4067"/>
                </a:lnTo>
                <a:lnTo>
                  <a:pt x="2759" y="4018"/>
                </a:lnTo>
                <a:lnTo>
                  <a:pt x="2796" y="3971"/>
                </a:lnTo>
                <a:lnTo>
                  <a:pt x="2835" y="3925"/>
                </a:lnTo>
                <a:lnTo>
                  <a:pt x="2877" y="3881"/>
                </a:lnTo>
                <a:lnTo>
                  <a:pt x="2921" y="3839"/>
                </a:lnTo>
                <a:lnTo>
                  <a:pt x="2966" y="3800"/>
                </a:lnTo>
                <a:lnTo>
                  <a:pt x="3014" y="3763"/>
                </a:lnTo>
                <a:lnTo>
                  <a:pt x="3063" y="3728"/>
                </a:lnTo>
                <a:lnTo>
                  <a:pt x="3113" y="3696"/>
                </a:lnTo>
                <a:lnTo>
                  <a:pt x="3166" y="3665"/>
                </a:lnTo>
                <a:lnTo>
                  <a:pt x="3221" y="3638"/>
                </a:lnTo>
                <a:lnTo>
                  <a:pt x="3276" y="3612"/>
                </a:lnTo>
                <a:lnTo>
                  <a:pt x="3333" y="3589"/>
                </a:lnTo>
                <a:lnTo>
                  <a:pt x="3391" y="3570"/>
                </a:lnTo>
                <a:lnTo>
                  <a:pt x="3450" y="3553"/>
                </a:lnTo>
                <a:lnTo>
                  <a:pt x="3512" y="3539"/>
                </a:lnTo>
                <a:lnTo>
                  <a:pt x="3573" y="3528"/>
                </a:lnTo>
                <a:lnTo>
                  <a:pt x="3636" y="3520"/>
                </a:lnTo>
                <a:lnTo>
                  <a:pt x="3699" y="3515"/>
                </a:lnTo>
                <a:lnTo>
                  <a:pt x="3764" y="3513"/>
                </a:lnTo>
                <a:lnTo>
                  <a:pt x="3779" y="3513"/>
                </a:lnTo>
                <a:lnTo>
                  <a:pt x="3821" y="3512"/>
                </a:lnTo>
                <a:lnTo>
                  <a:pt x="3851" y="3512"/>
                </a:lnTo>
                <a:lnTo>
                  <a:pt x="3886" y="3513"/>
                </a:lnTo>
                <a:lnTo>
                  <a:pt x="3927" y="3515"/>
                </a:lnTo>
                <a:lnTo>
                  <a:pt x="3972" y="3519"/>
                </a:lnTo>
                <a:lnTo>
                  <a:pt x="4022" y="3524"/>
                </a:lnTo>
                <a:lnTo>
                  <a:pt x="4074" y="3531"/>
                </a:lnTo>
                <a:lnTo>
                  <a:pt x="4130" y="3540"/>
                </a:lnTo>
                <a:lnTo>
                  <a:pt x="4189" y="3552"/>
                </a:lnTo>
                <a:lnTo>
                  <a:pt x="4219" y="3559"/>
                </a:lnTo>
                <a:lnTo>
                  <a:pt x="4250" y="3566"/>
                </a:lnTo>
                <a:lnTo>
                  <a:pt x="4281" y="3575"/>
                </a:lnTo>
                <a:lnTo>
                  <a:pt x="4314" y="3584"/>
                </a:lnTo>
                <a:lnTo>
                  <a:pt x="4345" y="3594"/>
                </a:lnTo>
                <a:lnTo>
                  <a:pt x="4378" y="3604"/>
                </a:lnTo>
                <a:lnTo>
                  <a:pt x="4410" y="3616"/>
                </a:lnTo>
                <a:lnTo>
                  <a:pt x="4443" y="3629"/>
                </a:lnTo>
                <a:lnTo>
                  <a:pt x="4495" y="3649"/>
                </a:lnTo>
                <a:lnTo>
                  <a:pt x="4544" y="3667"/>
                </a:lnTo>
                <a:lnTo>
                  <a:pt x="4592" y="3682"/>
                </a:lnTo>
                <a:lnTo>
                  <a:pt x="4636" y="3694"/>
                </a:lnTo>
                <a:lnTo>
                  <a:pt x="4678" y="3704"/>
                </a:lnTo>
                <a:lnTo>
                  <a:pt x="4717" y="3711"/>
                </a:lnTo>
                <a:lnTo>
                  <a:pt x="4754" y="3716"/>
                </a:lnTo>
                <a:lnTo>
                  <a:pt x="4789" y="3718"/>
                </a:lnTo>
                <a:lnTo>
                  <a:pt x="4822" y="3718"/>
                </a:lnTo>
                <a:lnTo>
                  <a:pt x="4855" y="3715"/>
                </a:lnTo>
                <a:lnTo>
                  <a:pt x="4884" y="3710"/>
                </a:lnTo>
                <a:lnTo>
                  <a:pt x="4912" y="3702"/>
                </a:lnTo>
                <a:lnTo>
                  <a:pt x="4939" y="3692"/>
                </a:lnTo>
                <a:lnTo>
                  <a:pt x="4964" y="3679"/>
                </a:lnTo>
                <a:lnTo>
                  <a:pt x="4989" y="3664"/>
                </a:lnTo>
                <a:lnTo>
                  <a:pt x="5012" y="3646"/>
                </a:lnTo>
                <a:lnTo>
                  <a:pt x="5034" y="3626"/>
                </a:lnTo>
                <a:lnTo>
                  <a:pt x="5056" y="3603"/>
                </a:lnTo>
                <a:lnTo>
                  <a:pt x="5077" y="3578"/>
                </a:lnTo>
                <a:lnTo>
                  <a:pt x="5097" y="3551"/>
                </a:lnTo>
                <a:lnTo>
                  <a:pt x="5117" y="3522"/>
                </a:lnTo>
                <a:lnTo>
                  <a:pt x="5138" y="3490"/>
                </a:lnTo>
                <a:lnTo>
                  <a:pt x="5158" y="3456"/>
                </a:lnTo>
                <a:lnTo>
                  <a:pt x="5177" y="3420"/>
                </a:lnTo>
                <a:lnTo>
                  <a:pt x="5197" y="3382"/>
                </a:lnTo>
                <a:lnTo>
                  <a:pt x="5218" y="3340"/>
                </a:lnTo>
                <a:lnTo>
                  <a:pt x="5238" y="3297"/>
                </a:lnTo>
                <a:lnTo>
                  <a:pt x="5260" y="3251"/>
                </a:lnTo>
                <a:lnTo>
                  <a:pt x="5304" y="3154"/>
                </a:lnTo>
                <a:lnTo>
                  <a:pt x="5353" y="3047"/>
                </a:lnTo>
                <a:lnTo>
                  <a:pt x="5409" y="2932"/>
                </a:lnTo>
                <a:lnTo>
                  <a:pt x="5469" y="2820"/>
                </a:lnTo>
                <a:lnTo>
                  <a:pt x="5532" y="2710"/>
                </a:lnTo>
                <a:lnTo>
                  <a:pt x="5599" y="2603"/>
                </a:lnTo>
                <a:lnTo>
                  <a:pt x="5669" y="2499"/>
                </a:lnTo>
                <a:lnTo>
                  <a:pt x="5744" y="2398"/>
                </a:lnTo>
                <a:lnTo>
                  <a:pt x="5821" y="2300"/>
                </a:lnTo>
                <a:lnTo>
                  <a:pt x="5902" y="2204"/>
                </a:lnTo>
                <a:lnTo>
                  <a:pt x="5986" y="2112"/>
                </a:lnTo>
                <a:lnTo>
                  <a:pt x="6072" y="2024"/>
                </a:lnTo>
                <a:lnTo>
                  <a:pt x="6161" y="1938"/>
                </a:lnTo>
                <a:lnTo>
                  <a:pt x="6255" y="1856"/>
                </a:lnTo>
                <a:lnTo>
                  <a:pt x="6349" y="1777"/>
                </a:lnTo>
                <a:lnTo>
                  <a:pt x="6447" y="1701"/>
                </a:lnTo>
                <a:lnTo>
                  <a:pt x="6547" y="1629"/>
                </a:lnTo>
                <a:lnTo>
                  <a:pt x="6650" y="1560"/>
                </a:lnTo>
                <a:lnTo>
                  <a:pt x="6754" y="1496"/>
                </a:lnTo>
                <a:lnTo>
                  <a:pt x="6862" y="1434"/>
                </a:lnTo>
                <a:lnTo>
                  <a:pt x="6970" y="1377"/>
                </a:lnTo>
                <a:lnTo>
                  <a:pt x="7082" y="1323"/>
                </a:lnTo>
                <a:lnTo>
                  <a:pt x="7195" y="1274"/>
                </a:lnTo>
                <a:lnTo>
                  <a:pt x="7309" y="1228"/>
                </a:lnTo>
                <a:lnTo>
                  <a:pt x="7426" y="1186"/>
                </a:lnTo>
                <a:lnTo>
                  <a:pt x="7543" y="1148"/>
                </a:lnTo>
                <a:lnTo>
                  <a:pt x="7663" y="1115"/>
                </a:lnTo>
                <a:lnTo>
                  <a:pt x="7784" y="1086"/>
                </a:lnTo>
                <a:lnTo>
                  <a:pt x="7906" y="1061"/>
                </a:lnTo>
                <a:lnTo>
                  <a:pt x="8029" y="1041"/>
                </a:lnTo>
                <a:lnTo>
                  <a:pt x="8153" y="1025"/>
                </a:lnTo>
                <a:lnTo>
                  <a:pt x="8278" y="1013"/>
                </a:lnTo>
                <a:lnTo>
                  <a:pt x="8404" y="1007"/>
                </a:lnTo>
                <a:lnTo>
                  <a:pt x="8531" y="1004"/>
                </a:lnTo>
                <a:lnTo>
                  <a:pt x="8699" y="1008"/>
                </a:lnTo>
                <a:lnTo>
                  <a:pt x="8866" y="1020"/>
                </a:lnTo>
                <a:lnTo>
                  <a:pt x="9030" y="1039"/>
                </a:lnTo>
                <a:lnTo>
                  <a:pt x="9192" y="1066"/>
                </a:lnTo>
                <a:lnTo>
                  <a:pt x="9351" y="1100"/>
                </a:lnTo>
                <a:lnTo>
                  <a:pt x="9507" y="1142"/>
                </a:lnTo>
                <a:lnTo>
                  <a:pt x="9661" y="1190"/>
                </a:lnTo>
                <a:lnTo>
                  <a:pt x="9811" y="1246"/>
                </a:lnTo>
                <a:lnTo>
                  <a:pt x="9959" y="1308"/>
                </a:lnTo>
                <a:lnTo>
                  <a:pt x="10102" y="1376"/>
                </a:lnTo>
                <a:lnTo>
                  <a:pt x="10242" y="1451"/>
                </a:lnTo>
                <a:lnTo>
                  <a:pt x="10378" y="1532"/>
                </a:lnTo>
                <a:lnTo>
                  <a:pt x="10510" y="1619"/>
                </a:lnTo>
                <a:lnTo>
                  <a:pt x="10638" y="1711"/>
                </a:lnTo>
                <a:lnTo>
                  <a:pt x="10761" y="1810"/>
                </a:lnTo>
                <a:lnTo>
                  <a:pt x="10880" y="1914"/>
                </a:lnTo>
                <a:lnTo>
                  <a:pt x="10994" y="2023"/>
                </a:lnTo>
                <a:lnTo>
                  <a:pt x="11103" y="2137"/>
                </a:lnTo>
                <a:lnTo>
                  <a:pt x="11207" y="2256"/>
                </a:lnTo>
                <a:lnTo>
                  <a:pt x="11306" y="2381"/>
                </a:lnTo>
                <a:lnTo>
                  <a:pt x="11398" y="2509"/>
                </a:lnTo>
                <a:lnTo>
                  <a:pt x="11486" y="2643"/>
                </a:lnTo>
                <a:lnTo>
                  <a:pt x="11568" y="2780"/>
                </a:lnTo>
                <a:lnTo>
                  <a:pt x="11643" y="2922"/>
                </a:lnTo>
                <a:lnTo>
                  <a:pt x="11712" y="3067"/>
                </a:lnTo>
                <a:lnTo>
                  <a:pt x="11775" y="3217"/>
                </a:lnTo>
                <a:lnTo>
                  <a:pt x="11831" y="3370"/>
                </a:lnTo>
                <a:lnTo>
                  <a:pt x="11880" y="3526"/>
                </a:lnTo>
                <a:lnTo>
                  <a:pt x="11922" y="3686"/>
                </a:lnTo>
                <a:lnTo>
                  <a:pt x="11957" y="3848"/>
                </a:lnTo>
                <a:lnTo>
                  <a:pt x="11985" y="4014"/>
                </a:lnTo>
                <a:lnTo>
                  <a:pt x="12005" y="4183"/>
                </a:lnTo>
                <a:lnTo>
                  <a:pt x="12016" y="4309"/>
                </a:lnTo>
                <a:lnTo>
                  <a:pt x="12027" y="4420"/>
                </a:lnTo>
                <a:lnTo>
                  <a:pt x="12032" y="4471"/>
                </a:lnTo>
                <a:lnTo>
                  <a:pt x="12038" y="4517"/>
                </a:lnTo>
                <a:lnTo>
                  <a:pt x="12046" y="4561"/>
                </a:lnTo>
                <a:lnTo>
                  <a:pt x="12053" y="4601"/>
                </a:lnTo>
                <a:lnTo>
                  <a:pt x="12061" y="4638"/>
                </a:lnTo>
                <a:lnTo>
                  <a:pt x="12070" y="4673"/>
                </a:lnTo>
                <a:lnTo>
                  <a:pt x="12081" y="4706"/>
                </a:lnTo>
                <a:lnTo>
                  <a:pt x="12092" y="4736"/>
                </a:lnTo>
                <a:lnTo>
                  <a:pt x="12105" y="4763"/>
                </a:lnTo>
                <a:lnTo>
                  <a:pt x="12119" y="4788"/>
                </a:lnTo>
                <a:lnTo>
                  <a:pt x="12135" y="4812"/>
                </a:lnTo>
                <a:lnTo>
                  <a:pt x="12153" y="4833"/>
                </a:lnTo>
                <a:lnTo>
                  <a:pt x="12173" y="4853"/>
                </a:lnTo>
                <a:lnTo>
                  <a:pt x="12195" y="4872"/>
                </a:lnTo>
                <a:lnTo>
                  <a:pt x="12220" y="4889"/>
                </a:lnTo>
                <a:lnTo>
                  <a:pt x="12247" y="4905"/>
                </a:lnTo>
                <a:lnTo>
                  <a:pt x="12276" y="4920"/>
                </a:lnTo>
                <a:lnTo>
                  <a:pt x="12308" y="4935"/>
                </a:lnTo>
                <a:lnTo>
                  <a:pt x="12344" y="4949"/>
                </a:lnTo>
                <a:lnTo>
                  <a:pt x="12383" y="4962"/>
                </a:lnTo>
                <a:lnTo>
                  <a:pt x="12424" y="4976"/>
                </a:lnTo>
                <a:lnTo>
                  <a:pt x="12468" y="4989"/>
                </a:lnTo>
                <a:lnTo>
                  <a:pt x="12517" y="5002"/>
                </a:lnTo>
                <a:lnTo>
                  <a:pt x="12568" y="5015"/>
                </a:lnTo>
                <a:lnTo>
                  <a:pt x="12684" y="5043"/>
                </a:lnTo>
                <a:lnTo>
                  <a:pt x="12816" y="5073"/>
                </a:lnTo>
                <a:lnTo>
                  <a:pt x="12937" y="5099"/>
                </a:lnTo>
                <a:lnTo>
                  <a:pt x="13055" y="5129"/>
                </a:lnTo>
                <a:lnTo>
                  <a:pt x="13171" y="5165"/>
                </a:lnTo>
                <a:lnTo>
                  <a:pt x="13285" y="5206"/>
                </a:lnTo>
                <a:lnTo>
                  <a:pt x="13395" y="5252"/>
                </a:lnTo>
                <a:lnTo>
                  <a:pt x="13505" y="5302"/>
                </a:lnTo>
                <a:lnTo>
                  <a:pt x="13610" y="5356"/>
                </a:lnTo>
                <a:lnTo>
                  <a:pt x="13714" y="5415"/>
                </a:lnTo>
                <a:lnTo>
                  <a:pt x="13813" y="5477"/>
                </a:lnTo>
                <a:lnTo>
                  <a:pt x="13910" y="5545"/>
                </a:lnTo>
                <a:lnTo>
                  <a:pt x="14004" y="5615"/>
                </a:lnTo>
                <a:lnTo>
                  <a:pt x="14095" y="5690"/>
                </a:lnTo>
                <a:lnTo>
                  <a:pt x="14181" y="5768"/>
                </a:lnTo>
                <a:lnTo>
                  <a:pt x="14266" y="5850"/>
                </a:lnTo>
                <a:lnTo>
                  <a:pt x="14346" y="5935"/>
                </a:lnTo>
                <a:lnTo>
                  <a:pt x="14422" y="6024"/>
                </a:lnTo>
                <a:lnTo>
                  <a:pt x="14494" y="6116"/>
                </a:lnTo>
                <a:lnTo>
                  <a:pt x="14564" y="6210"/>
                </a:lnTo>
                <a:lnTo>
                  <a:pt x="14628" y="6307"/>
                </a:lnTo>
                <a:lnTo>
                  <a:pt x="14689" y="6408"/>
                </a:lnTo>
                <a:lnTo>
                  <a:pt x="14745" y="6511"/>
                </a:lnTo>
                <a:lnTo>
                  <a:pt x="14796" y="6617"/>
                </a:lnTo>
                <a:lnTo>
                  <a:pt x="14845" y="6724"/>
                </a:lnTo>
                <a:lnTo>
                  <a:pt x="14888" y="6834"/>
                </a:lnTo>
                <a:lnTo>
                  <a:pt x="14926" y="6947"/>
                </a:lnTo>
                <a:lnTo>
                  <a:pt x="14959" y="7060"/>
                </a:lnTo>
                <a:lnTo>
                  <a:pt x="14988" y="7177"/>
                </a:lnTo>
                <a:lnTo>
                  <a:pt x="15012" y="7294"/>
                </a:lnTo>
                <a:lnTo>
                  <a:pt x="15030" y="7414"/>
                </a:lnTo>
                <a:lnTo>
                  <a:pt x="15044" y="7534"/>
                </a:lnTo>
                <a:lnTo>
                  <a:pt x="15052" y="7656"/>
                </a:lnTo>
                <a:lnTo>
                  <a:pt x="15055" y="7779"/>
                </a:lnTo>
                <a:lnTo>
                  <a:pt x="15051" y="7922"/>
                </a:lnTo>
                <a:lnTo>
                  <a:pt x="15040" y="8061"/>
                </a:lnTo>
                <a:lnTo>
                  <a:pt x="15023" y="8199"/>
                </a:lnTo>
                <a:lnTo>
                  <a:pt x="14999" y="8335"/>
                </a:lnTo>
                <a:lnTo>
                  <a:pt x="14968" y="8469"/>
                </a:lnTo>
                <a:lnTo>
                  <a:pt x="14931" y="8599"/>
                </a:lnTo>
                <a:lnTo>
                  <a:pt x="14887" y="8728"/>
                </a:lnTo>
                <a:lnTo>
                  <a:pt x="14838" y="8853"/>
                </a:lnTo>
                <a:lnTo>
                  <a:pt x="14782" y="8975"/>
                </a:lnTo>
                <a:lnTo>
                  <a:pt x="14721" y="9094"/>
                </a:lnTo>
                <a:lnTo>
                  <a:pt x="14655" y="9209"/>
                </a:lnTo>
                <a:lnTo>
                  <a:pt x="14583" y="9322"/>
                </a:lnTo>
                <a:lnTo>
                  <a:pt x="14505" y="9430"/>
                </a:lnTo>
                <a:lnTo>
                  <a:pt x="14424" y="9535"/>
                </a:lnTo>
                <a:lnTo>
                  <a:pt x="14337" y="9634"/>
                </a:lnTo>
                <a:lnTo>
                  <a:pt x="14245" y="9730"/>
                </a:lnTo>
                <a:lnTo>
                  <a:pt x="14150" y="9822"/>
                </a:lnTo>
                <a:lnTo>
                  <a:pt x="14050" y="9909"/>
                </a:lnTo>
                <a:lnTo>
                  <a:pt x="13945" y="9990"/>
                </a:lnTo>
                <a:lnTo>
                  <a:pt x="13837" y="10068"/>
                </a:lnTo>
                <a:lnTo>
                  <a:pt x="13725" y="10140"/>
                </a:lnTo>
                <a:lnTo>
                  <a:pt x="13609" y="10206"/>
                </a:lnTo>
                <a:lnTo>
                  <a:pt x="13491" y="10267"/>
                </a:lnTo>
                <a:lnTo>
                  <a:pt x="13368" y="10322"/>
                </a:lnTo>
                <a:lnTo>
                  <a:pt x="13243" y="10372"/>
                </a:lnTo>
                <a:lnTo>
                  <a:pt x="13114" y="10416"/>
                </a:lnTo>
                <a:lnTo>
                  <a:pt x="12984" y="10453"/>
                </a:lnTo>
                <a:lnTo>
                  <a:pt x="12850" y="10484"/>
                </a:lnTo>
                <a:lnTo>
                  <a:pt x="12715" y="10508"/>
                </a:lnTo>
                <a:lnTo>
                  <a:pt x="12576" y="10525"/>
                </a:lnTo>
                <a:lnTo>
                  <a:pt x="12437" y="10536"/>
                </a:lnTo>
                <a:lnTo>
                  <a:pt x="12294" y="10539"/>
                </a:lnTo>
                <a:close/>
                <a:moveTo>
                  <a:pt x="13004" y="4087"/>
                </a:moveTo>
                <a:lnTo>
                  <a:pt x="12979" y="3874"/>
                </a:lnTo>
                <a:lnTo>
                  <a:pt x="12944" y="3664"/>
                </a:lnTo>
                <a:lnTo>
                  <a:pt x="12899" y="3457"/>
                </a:lnTo>
                <a:lnTo>
                  <a:pt x="12845" y="3254"/>
                </a:lnTo>
                <a:lnTo>
                  <a:pt x="12782" y="3054"/>
                </a:lnTo>
                <a:lnTo>
                  <a:pt x="12711" y="2860"/>
                </a:lnTo>
                <a:lnTo>
                  <a:pt x="12631" y="2669"/>
                </a:lnTo>
                <a:lnTo>
                  <a:pt x="12542" y="2482"/>
                </a:lnTo>
                <a:lnTo>
                  <a:pt x="12446" y="2301"/>
                </a:lnTo>
                <a:lnTo>
                  <a:pt x="12343" y="2124"/>
                </a:lnTo>
                <a:lnTo>
                  <a:pt x="12230" y="1953"/>
                </a:lnTo>
                <a:lnTo>
                  <a:pt x="12111" y="1788"/>
                </a:lnTo>
                <a:lnTo>
                  <a:pt x="11985" y="1628"/>
                </a:lnTo>
                <a:lnTo>
                  <a:pt x="11852" y="1473"/>
                </a:lnTo>
                <a:lnTo>
                  <a:pt x="11711" y="1326"/>
                </a:lnTo>
                <a:lnTo>
                  <a:pt x="11566" y="1184"/>
                </a:lnTo>
                <a:lnTo>
                  <a:pt x="11413" y="1050"/>
                </a:lnTo>
                <a:lnTo>
                  <a:pt x="11254" y="922"/>
                </a:lnTo>
                <a:lnTo>
                  <a:pt x="11090" y="802"/>
                </a:lnTo>
                <a:lnTo>
                  <a:pt x="10919" y="690"/>
                </a:lnTo>
                <a:lnTo>
                  <a:pt x="10745" y="584"/>
                </a:lnTo>
                <a:lnTo>
                  <a:pt x="10564" y="487"/>
                </a:lnTo>
                <a:lnTo>
                  <a:pt x="10378" y="397"/>
                </a:lnTo>
                <a:lnTo>
                  <a:pt x="10189" y="316"/>
                </a:lnTo>
                <a:lnTo>
                  <a:pt x="9995" y="244"/>
                </a:lnTo>
                <a:lnTo>
                  <a:pt x="9796" y="181"/>
                </a:lnTo>
                <a:lnTo>
                  <a:pt x="9594" y="126"/>
                </a:lnTo>
                <a:lnTo>
                  <a:pt x="9388" y="81"/>
                </a:lnTo>
                <a:lnTo>
                  <a:pt x="9178" y="46"/>
                </a:lnTo>
                <a:lnTo>
                  <a:pt x="8965" y="21"/>
                </a:lnTo>
                <a:lnTo>
                  <a:pt x="8750" y="5"/>
                </a:lnTo>
                <a:lnTo>
                  <a:pt x="8531" y="0"/>
                </a:lnTo>
                <a:lnTo>
                  <a:pt x="8361" y="3"/>
                </a:lnTo>
                <a:lnTo>
                  <a:pt x="8194" y="12"/>
                </a:lnTo>
                <a:lnTo>
                  <a:pt x="8027" y="28"/>
                </a:lnTo>
                <a:lnTo>
                  <a:pt x="7863" y="49"/>
                </a:lnTo>
                <a:lnTo>
                  <a:pt x="7701" y="76"/>
                </a:lnTo>
                <a:lnTo>
                  <a:pt x="7540" y="109"/>
                </a:lnTo>
                <a:lnTo>
                  <a:pt x="7383" y="149"/>
                </a:lnTo>
                <a:lnTo>
                  <a:pt x="7227" y="193"/>
                </a:lnTo>
                <a:lnTo>
                  <a:pt x="7074" y="242"/>
                </a:lnTo>
                <a:lnTo>
                  <a:pt x="6922" y="297"/>
                </a:lnTo>
                <a:lnTo>
                  <a:pt x="6773" y="357"/>
                </a:lnTo>
                <a:lnTo>
                  <a:pt x="6628" y="423"/>
                </a:lnTo>
                <a:lnTo>
                  <a:pt x="6485" y="493"/>
                </a:lnTo>
                <a:lnTo>
                  <a:pt x="6345" y="568"/>
                </a:lnTo>
                <a:lnTo>
                  <a:pt x="6208" y="648"/>
                </a:lnTo>
                <a:lnTo>
                  <a:pt x="6075" y="733"/>
                </a:lnTo>
                <a:lnTo>
                  <a:pt x="5943" y="821"/>
                </a:lnTo>
                <a:lnTo>
                  <a:pt x="5817" y="915"/>
                </a:lnTo>
                <a:lnTo>
                  <a:pt x="5693" y="1013"/>
                </a:lnTo>
                <a:lnTo>
                  <a:pt x="5572" y="1115"/>
                </a:lnTo>
                <a:lnTo>
                  <a:pt x="5456" y="1221"/>
                </a:lnTo>
                <a:lnTo>
                  <a:pt x="5342" y="1331"/>
                </a:lnTo>
                <a:lnTo>
                  <a:pt x="5234" y="1444"/>
                </a:lnTo>
                <a:lnTo>
                  <a:pt x="5129" y="1562"/>
                </a:lnTo>
                <a:lnTo>
                  <a:pt x="5027" y="1683"/>
                </a:lnTo>
                <a:lnTo>
                  <a:pt x="4931" y="1809"/>
                </a:lnTo>
                <a:lnTo>
                  <a:pt x="4837" y="1936"/>
                </a:lnTo>
                <a:lnTo>
                  <a:pt x="4750" y="2068"/>
                </a:lnTo>
                <a:lnTo>
                  <a:pt x="4666" y="2203"/>
                </a:lnTo>
                <a:lnTo>
                  <a:pt x="4587" y="2341"/>
                </a:lnTo>
                <a:lnTo>
                  <a:pt x="4512" y="2481"/>
                </a:lnTo>
                <a:lnTo>
                  <a:pt x="4443" y="2625"/>
                </a:lnTo>
                <a:lnTo>
                  <a:pt x="4402" y="2613"/>
                </a:lnTo>
                <a:lnTo>
                  <a:pt x="4362" y="2601"/>
                </a:lnTo>
                <a:lnTo>
                  <a:pt x="4321" y="2589"/>
                </a:lnTo>
                <a:lnTo>
                  <a:pt x="4279" y="2579"/>
                </a:lnTo>
                <a:lnTo>
                  <a:pt x="4237" y="2568"/>
                </a:lnTo>
                <a:lnTo>
                  <a:pt x="4196" y="2559"/>
                </a:lnTo>
                <a:lnTo>
                  <a:pt x="4154" y="2549"/>
                </a:lnTo>
                <a:lnTo>
                  <a:pt x="4112" y="2541"/>
                </a:lnTo>
                <a:lnTo>
                  <a:pt x="4070" y="2534"/>
                </a:lnTo>
                <a:lnTo>
                  <a:pt x="4027" y="2528"/>
                </a:lnTo>
                <a:lnTo>
                  <a:pt x="3983" y="2522"/>
                </a:lnTo>
                <a:lnTo>
                  <a:pt x="3940" y="2518"/>
                </a:lnTo>
                <a:lnTo>
                  <a:pt x="3896" y="2514"/>
                </a:lnTo>
                <a:lnTo>
                  <a:pt x="3853" y="2511"/>
                </a:lnTo>
                <a:lnTo>
                  <a:pt x="3809" y="2510"/>
                </a:lnTo>
                <a:lnTo>
                  <a:pt x="3764" y="2509"/>
                </a:lnTo>
                <a:lnTo>
                  <a:pt x="3647" y="2512"/>
                </a:lnTo>
                <a:lnTo>
                  <a:pt x="3533" y="2521"/>
                </a:lnTo>
                <a:lnTo>
                  <a:pt x="3420" y="2535"/>
                </a:lnTo>
                <a:lnTo>
                  <a:pt x="3309" y="2556"/>
                </a:lnTo>
                <a:lnTo>
                  <a:pt x="3200" y="2581"/>
                </a:lnTo>
                <a:lnTo>
                  <a:pt x="3092" y="2611"/>
                </a:lnTo>
                <a:lnTo>
                  <a:pt x="2988" y="2647"/>
                </a:lnTo>
                <a:lnTo>
                  <a:pt x="2884" y="2687"/>
                </a:lnTo>
                <a:lnTo>
                  <a:pt x="2785" y="2732"/>
                </a:lnTo>
                <a:lnTo>
                  <a:pt x="2688" y="2782"/>
                </a:lnTo>
                <a:lnTo>
                  <a:pt x="2593" y="2837"/>
                </a:lnTo>
                <a:lnTo>
                  <a:pt x="2501" y="2896"/>
                </a:lnTo>
                <a:lnTo>
                  <a:pt x="2413" y="2958"/>
                </a:lnTo>
                <a:lnTo>
                  <a:pt x="2327" y="3025"/>
                </a:lnTo>
                <a:lnTo>
                  <a:pt x="2245" y="3097"/>
                </a:lnTo>
                <a:lnTo>
                  <a:pt x="2167" y="3172"/>
                </a:lnTo>
                <a:lnTo>
                  <a:pt x="2093" y="3250"/>
                </a:lnTo>
                <a:lnTo>
                  <a:pt x="2021" y="3331"/>
                </a:lnTo>
                <a:lnTo>
                  <a:pt x="1954" y="3417"/>
                </a:lnTo>
                <a:lnTo>
                  <a:pt x="1891" y="3506"/>
                </a:lnTo>
                <a:lnTo>
                  <a:pt x="1833" y="3597"/>
                </a:lnTo>
                <a:lnTo>
                  <a:pt x="1778" y="3692"/>
                </a:lnTo>
                <a:lnTo>
                  <a:pt x="1728" y="3789"/>
                </a:lnTo>
                <a:lnTo>
                  <a:pt x="1683" y="3889"/>
                </a:lnTo>
                <a:lnTo>
                  <a:pt x="1643" y="3992"/>
                </a:lnTo>
                <a:lnTo>
                  <a:pt x="1607" y="4097"/>
                </a:lnTo>
                <a:lnTo>
                  <a:pt x="1577" y="4204"/>
                </a:lnTo>
                <a:lnTo>
                  <a:pt x="1552" y="4313"/>
                </a:lnTo>
                <a:lnTo>
                  <a:pt x="1532" y="4424"/>
                </a:lnTo>
                <a:lnTo>
                  <a:pt x="1517" y="4537"/>
                </a:lnTo>
                <a:lnTo>
                  <a:pt x="1508" y="4652"/>
                </a:lnTo>
                <a:lnTo>
                  <a:pt x="1505" y="4768"/>
                </a:lnTo>
                <a:lnTo>
                  <a:pt x="1506" y="4815"/>
                </a:lnTo>
                <a:lnTo>
                  <a:pt x="1507" y="4860"/>
                </a:lnTo>
                <a:lnTo>
                  <a:pt x="1510" y="4906"/>
                </a:lnTo>
                <a:lnTo>
                  <a:pt x="1514" y="4951"/>
                </a:lnTo>
                <a:lnTo>
                  <a:pt x="1519" y="4997"/>
                </a:lnTo>
                <a:lnTo>
                  <a:pt x="1526" y="5042"/>
                </a:lnTo>
                <a:lnTo>
                  <a:pt x="1532" y="5086"/>
                </a:lnTo>
                <a:lnTo>
                  <a:pt x="1540" y="5130"/>
                </a:lnTo>
                <a:lnTo>
                  <a:pt x="1548" y="5174"/>
                </a:lnTo>
                <a:lnTo>
                  <a:pt x="1558" y="5217"/>
                </a:lnTo>
                <a:lnTo>
                  <a:pt x="1568" y="5261"/>
                </a:lnTo>
                <a:lnTo>
                  <a:pt x="1579" y="5304"/>
                </a:lnTo>
                <a:lnTo>
                  <a:pt x="1590" y="5347"/>
                </a:lnTo>
                <a:lnTo>
                  <a:pt x="1603" y="5389"/>
                </a:lnTo>
                <a:lnTo>
                  <a:pt x="1616" y="5431"/>
                </a:lnTo>
                <a:lnTo>
                  <a:pt x="1629" y="5473"/>
                </a:lnTo>
                <a:lnTo>
                  <a:pt x="1539" y="5528"/>
                </a:lnTo>
                <a:lnTo>
                  <a:pt x="1451" y="5585"/>
                </a:lnTo>
                <a:lnTo>
                  <a:pt x="1365" y="5644"/>
                </a:lnTo>
                <a:lnTo>
                  <a:pt x="1281" y="5706"/>
                </a:lnTo>
                <a:lnTo>
                  <a:pt x="1198" y="5771"/>
                </a:lnTo>
                <a:lnTo>
                  <a:pt x="1118" y="5839"/>
                </a:lnTo>
                <a:lnTo>
                  <a:pt x="1041" y="5909"/>
                </a:lnTo>
                <a:lnTo>
                  <a:pt x="965" y="5981"/>
                </a:lnTo>
                <a:lnTo>
                  <a:pt x="892" y="6056"/>
                </a:lnTo>
                <a:lnTo>
                  <a:pt x="821" y="6133"/>
                </a:lnTo>
                <a:lnTo>
                  <a:pt x="753" y="6211"/>
                </a:lnTo>
                <a:lnTo>
                  <a:pt x="687" y="6292"/>
                </a:lnTo>
                <a:lnTo>
                  <a:pt x="624" y="6376"/>
                </a:lnTo>
                <a:lnTo>
                  <a:pt x="564" y="6461"/>
                </a:lnTo>
                <a:lnTo>
                  <a:pt x="506" y="6548"/>
                </a:lnTo>
                <a:lnTo>
                  <a:pt x="451" y="6638"/>
                </a:lnTo>
                <a:lnTo>
                  <a:pt x="398" y="6729"/>
                </a:lnTo>
                <a:lnTo>
                  <a:pt x="349" y="6821"/>
                </a:lnTo>
                <a:lnTo>
                  <a:pt x="303" y="6917"/>
                </a:lnTo>
                <a:lnTo>
                  <a:pt x="260" y="7013"/>
                </a:lnTo>
                <a:lnTo>
                  <a:pt x="220" y="7110"/>
                </a:lnTo>
                <a:lnTo>
                  <a:pt x="183" y="7210"/>
                </a:lnTo>
                <a:lnTo>
                  <a:pt x="149" y="7311"/>
                </a:lnTo>
                <a:lnTo>
                  <a:pt x="118" y="7414"/>
                </a:lnTo>
                <a:lnTo>
                  <a:pt x="91" y="7518"/>
                </a:lnTo>
                <a:lnTo>
                  <a:pt x="67" y="7623"/>
                </a:lnTo>
                <a:lnTo>
                  <a:pt x="47" y="7730"/>
                </a:lnTo>
                <a:lnTo>
                  <a:pt x="30" y="7838"/>
                </a:lnTo>
                <a:lnTo>
                  <a:pt x="17" y="7948"/>
                </a:lnTo>
                <a:lnTo>
                  <a:pt x="8" y="8057"/>
                </a:lnTo>
                <a:lnTo>
                  <a:pt x="2" y="8168"/>
                </a:lnTo>
                <a:lnTo>
                  <a:pt x="0" y="8281"/>
                </a:lnTo>
                <a:lnTo>
                  <a:pt x="4" y="8449"/>
                </a:lnTo>
                <a:lnTo>
                  <a:pt x="17" y="8615"/>
                </a:lnTo>
                <a:lnTo>
                  <a:pt x="37" y="8778"/>
                </a:lnTo>
                <a:lnTo>
                  <a:pt x="66" y="8938"/>
                </a:lnTo>
                <a:lnTo>
                  <a:pt x="102" y="9097"/>
                </a:lnTo>
                <a:lnTo>
                  <a:pt x="147" y="9251"/>
                </a:lnTo>
                <a:lnTo>
                  <a:pt x="198" y="9403"/>
                </a:lnTo>
                <a:lnTo>
                  <a:pt x="256" y="9551"/>
                </a:lnTo>
                <a:lnTo>
                  <a:pt x="322" y="9695"/>
                </a:lnTo>
                <a:lnTo>
                  <a:pt x="393" y="9837"/>
                </a:lnTo>
                <a:lnTo>
                  <a:pt x="473" y="9973"/>
                </a:lnTo>
                <a:lnTo>
                  <a:pt x="557" y="10106"/>
                </a:lnTo>
                <a:lnTo>
                  <a:pt x="648" y="10233"/>
                </a:lnTo>
                <a:lnTo>
                  <a:pt x="745" y="10357"/>
                </a:lnTo>
                <a:lnTo>
                  <a:pt x="847" y="10475"/>
                </a:lnTo>
                <a:lnTo>
                  <a:pt x="955" y="10588"/>
                </a:lnTo>
                <a:lnTo>
                  <a:pt x="1069" y="10696"/>
                </a:lnTo>
                <a:lnTo>
                  <a:pt x="1187" y="10798"/>
                </a:lnTo>
                <a:lnTo>
                  <a:pt x="1310" y="10896"/>
                </a:lnTo>
                <a:lnTo>
                  <a:pt x="1438" y="10986"/>
                </a:lnTo>
                <a:lnTo>
                  <a:pt x="1571" y="11071"/>
                </a:lnTo>
                <a:lnTo>
                  <a:pt x="1707" y="11150"/>
                </a:lnTo>
                <a:lnTo>
                  <a:pt x="1848" y="11222"/>
                </a:lnTo>
                <a:lnTo>
                  <a:pt x="1992" y="11287"/>
                </a:lnTo>
                <a:lnTo>
                  <a:pt x="2141" y="11345"/>
                </a:lnTo>
                <a:lnTo>
                  <a:pt x="2292" y="11396"/>
                </a:lnTo>
                <a:lnTo>
                  <a:pt x="2447" y="11441"/>
                </a:lnTo>
                <a:lnTo>
                  <a:pt x="2604" y="11478"/>
                </a:lnTo>
                <a:lnTo>
                  <a:pt x="2765" y="11506"/>
                </a:lnTo>
                <a:lnTo>
                  <a:pt x="2929" y="11527"/>
                </a:lnTo>
                <a:lnTo>
                  <a:pt x="3094" y="11539"/>
                </a:lnTo>
                <a:lnTo>
                  <a:pt x="3262" y="11543"/>
                </a:lnTo>
                <a:lnTo>
                  <a:pt x="3262" y="11544"/>
                </a:lnTo>
                <a:lnTo>
                  <a:pt x="12294" y="11544"/>
                </a:lnTo>
                <a:lnTo>
                  <a:pt x="12294" y="11543"/>
                </a:lnTo>
                <a:lnTo>
                  <a:pt x="12488" y="11539"/>
                </a:lnTo>
                <a:lnTo>
                  <a:pt x="12680" y="11524"/>
                </a:lnTo>
                <a:lnTo>
                  <a:pt x="12867" y="11500"/>
                </a:lnTo>
                <a:lnTo>
                  <a:pt x="13053" y="11467"/>
                </a:lnTo>
                <a:lnTo>
                  <a:pt x="13236" y="11425"/>
                </a:lnTo>
                <a:lnTo>
                  <a:pt x="13414" y="11374"/>
                </a:lnTo>
                <a:lnTo>
                  <a:pt x="13589" y="11315"/>
                </a:lnTo>
                <a:lnTo>
                  <a:pt x="13760" y="11248"/>
                </a:lnTo>
                <a:lnTo>
                  <a:pt x="13926" y="11173"/>
                </a:lnTo>
                <a:lnTo>
                  <a:pt x="14089" y="11089"/>
                </a:lnTo>
                <a:lnTo>
                  <a:pt x="14246" y="10999"/>
                </a:lnTo>
                <a:lnTo>
                  <a:pt x="14399" y="10901"/>
                </a:lnTo>
                <a:lnTo>
                  <a:pt x="14547" y="10796"/>
                </a:lnTo>
                <a:lnTo>
                  <a:pt x="14689" y="10684"/>
                </a:lnTo>
                <a:lnTo>
                  <a:pt x="14826" y="10565"/>
                </a:lnTo>
                <a:lnTo>
                  <a:pt x="14956" y="10441"/>
                </a:lnTo>
                <a:lnTo>
                  <a:pt x="15080" y="10310"/>
                </a:lnTo>
                <a:lnTo>
                  <a:pt x="15199" y="10174"/>
                </a:lnTo>
                <a:lnTo>
                  <a:pt x="15310" y="10031"/>
                </a:lnTo>
                <a:lnTo>
                  <a:pt x="15416" y="9884"/>
                </a:lnTo>
                <a:lnTo>
                  <a:pt x="15513" y="9731"/>
                </a:lnTo>
                <a:lnTo>
                  <a:pt x="15604" y="9574"/>
                </a:lnTo>
                <a:lnTo>
                  <a:pt x="15687" y="9411"/>
                </a:lnTo>
                <a:lnTo>
                  <a:pt x="15762" y="9244"/>
                </a:lnTo>
                <a:lnTo>
                  <a:pt x="15830" y="9074"/>
                </a:lnTo>
                <a:lnTo>
                  <a:pt x="15888" y="8899"/>
                </a:lnTo>
                <a:lnTo>
                  <a:pt x="15940" y="8720"/>
                </a:lnTo>
                <a:lnTo>
                  <a:pt x="15982" y="8538"/>
                </a:lnTo>
                <a:lnTo>
                  <a:pt x="16015" y="8352"/>
                </a:lnTo>
                <a:lnTo>
                  <a:pt x="16039" y="8164"/>
                </a:lnTo>
                <a:lnTo>
                  <a:pt x="16053" y="7973"/>
                </a:lnTo>
                <a:lnTo>
                  <a:pt x="16058" y="7779"/>
                </a:lnTo>
                <a:lnTo>
                  <a:pt x="16054" y="7608"/>
                </a:lnTo>
                <a:lnTo>
                  <a:pt x="16043" y="7439"/>
                </a:lnTo>
                <a:lnTo>
                  <a:pt x="16024" y="7272"/>
                </a:lnTo>
                <a:lnTo>
                  <a:pt x="15998" y="7107"/>
                </a:lnTo>
                <a:lnTo>
                  <a:pt x="15965" y="6945"/>
                </a:lnTo>
                <a:lnTo>
                  <a:pt x="15926" y="6785"/>
                </a:lnTo>
                <a:lnTo>
                  <a:pt x="15878" y="6629"/>
                </a:lnTo>
                <a:lnTo>
                  <a:pt x="15825" y="6475"/>
                </a:lnTo>
                <a:lnTo>
                  <a:pt x="15766" y="6324"/>
                </a:lnTo>
                <a:lnTo>
                  <a:pt x="15700" y="6176"/>
                </a:lnTo>
                <a:lnTo>
                  <a:pt x="15628" y="6032"/>
                </a:lnTo>
                <a:lnTo>
                  <a:pt x="15550" y="5892"/>
                </a:lnTo>
                <a:lnTo>
                  <a:pt x="15467" y="5755"/>
                </a:lnTo>
                <a:lnTo>
                  <a:pt x="15378" y="5623"/>
                </a:lnTo>
                <a:lnTo>
                  <a:pt x="15283" y="5493"/>
                </a:lnTo>
                <a:lnTo>
                  <a:pt x="15183" y="5369"/>
                </a:lnTo>
                <a:lnTo>
                  <a:pt x="15078" y="5250"/>
                </a:lnTo>
                <a:lnTo>
                  <a:pt x="14968" y="5134"/>
                </a:lnTo>
                <a:lnTo>
                  <a:pt x="14854" y="5023"/>
                </a:lnTo>
                <a:lnTo>
                  <a:pt x="14734" y="4917"/>
                </a:lnTo>
                <a:lnTo>
                  <a:pt x="14611" y="4817"/>
                </a:lnTo>
                <a:lnTo>
                  <a:pt x="14483" y="4721"/>
                </a:lnTo>
                <a:lnTo>
                  <a:pt x="14351" y="4630"/>
                </a:lnTo>
                <a:lnTo>
                  <a:pt x="14215" y="4546"/>
                </a:lnTo>
                <a:lnTo>
                  <a:pt x="14075" y="4467"/>
                </a:lnTo>
                <a:lnTo>
                  <a:pt x="13931" y="4394"/>
                </a:lnTo>
                <a:lnTo>
                  <a:pt x="13785" y="4327"/>
                </a:lnTo>
                <a:lnTo>
                  <a:pt x="13634" y="4266"/>
                </a:lnTo>
                <a:lnTo>
                  <a:pt x="13482" y="4212"/>
                </a:lnTo>
                <a:lnTo>
                  <a:pt x="13325" y="4164"/>
                </a:lnTo>
                <a:lnTo>
                  <a:pt x="13166" y="4121"/>
                </a:lnTo>
                <a:lnTo>
                  <a:pt x="13004" y="40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4" name="Group 35"/>
          <p:cNvGrpSpPr/>
          <p:nvPr/>
        </p:nvGrpSpPr>
        <p:grpSpPr>
          <a:xfrm>
            <a:off x="3157035" y="3705660"/>
            <a:ext cx="477386" cy="476288"/>
            <a:chOff x="4594225" y="2119313"/>
            <a:chExt cx="690563" cy="688975"/>
          </a:xfrm>
          <a:solidFill>
            <a:schemeClr val="accent1"/>
          </a:solidFill>
        </p:grpSpPr>
        <p:sp>
          <p:nvSpPr>
            <p:cNvPr id="55" name="Freeform 74"/>
            <p:cNvSpPr>
              <a:spLocks noEditPoints="1"/>
            </p:cNvSpPr>
            <p:nvPr/>
          </p:nvSpPr>
          <p:spPr bwMode="auto">
            <a:xfrm>
              <a:off x="4594225" y="2119313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Freeform 75"/>
            <p:cNvSpPr>
              <a:spLocks noEditPoints="1"/>
            </p:cNvSpPr>
            <p:nvPr/>
          </p:nvSpPr>
          <p:spPr bwMode="auto">
            <a:xfrm>
              <a:off x="4787900" y="2312988"/>
              <a:ext cx="303213" cy="301625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Freeform 76"/>
            <p:cNvSpPr>
              <a:spLocks noEditPoints="1"/>
            </p:cNvSpPr>
            <p:nvPr/>
          </p:nvSpPr>
          <p:spPr bwMode="auto">
            <a:xfrm>
              <a:off x="4852988" y="2378076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58" name="Group 39"/>
          <p:cNvGrpSpPr/>
          <p:nvPr/>
        </p:nvGrpSpPr>
        <p:grpSpPr>
          <a:xfrm>
            <a:off x="4934740" y="2768200"/>
            <a:ext cx="416836" cy="390006"/>
            <a:chOff x="6964363" y="2108200"/>
            <a:chExt cx="690562" cy="646113"/>
          </a:xfrm>
          <a:solidFill>
            <a:schemeClr val="accent2"/>
          </a:solidFill>
        </p:grpSpPr>
        <p:sp>
          <p:nvSpPr>
            <p:cNvPr id="59" name="Freeform 91"/>
            <p:cNvSpPr>
              <a:spLocks noEditPoints="1"/>
            </p:cNvSpPr>
            <p:nvPr/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92"/>
            <p:cNvSpPr>
              <a:spLocks noEditPoints="1"/>
            </p:cNvSpPr>
            <p:nvPr/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1" name="Group 42"/>
          <p:cNvGrpSpPr/>
          <p:nvPr/>
        </p:nvGrpSpPr>
        <p:grpSpPr>
          <a:xfrm>
            <a:off x="6792063" y="3663271"/>
            <a:ext cx="303955" cy="441191"/>
            <a:chOff x="8591550" y="2065338"/>
            <a:chExt cx="474663" cy="688975"/>
          </a:xfrm>
          <a:solidFill>
            <a:schemeClr val="bg1">
              <a:lumMod val="65000"/>
            </a:schemeClr>
          </a:solidFill>
        </p:grpSpPr>
        <p:sp>
          <p:nvSpPr>
            <p:cNvPr id="62" name="Freeform 100"/>
            <p:cNvSpPr>
              <a:spLocks noEditPoints="1"/>
            </p:cNvSpPr>
            <p:nvPr/>
          </p:nvSpPr>
          <p:spPr bwMode="auto">
            <a:xfrm>
              <a:off x="8591550" y="2065338"/>
              <a:ext cx="474663" cy="688975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Freeform 101"/>
            <p:cNvSpPr/>
            <p:nvPr/>
          </p:nvSpPr>
          <p:spPr bwMode="auto">
            <a:xfrm>
              <a:off x="8699500" y="2173288"/>
              <a:ext cx="139700" cy="139700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4" name="Group 27"/>
          <p:cNvGrpSpPr/>
          <p:nvPr/>
        </p:nvGrpSpPr>
        <p:grpSpPr>
          <a:xfrm>
            <a:off x="10114912" y="2122452"/>
            <a:ext cx="1463815" cy="880636"/>
            <a:chOff x="10114912" y="2122452"/>
            <a:chExt cx="1463815" cy="880636"/>
          </a:xfrm>
        </p:grpSpPr>
        <p:sp>
          <p:nvSpPr>
            <p:cNvPr id="65" name="Rectangular Callout 49"/>
            <p:cNvSpPr/>
            <p:nvPr/>
          </p:nvSpPr>
          <p:spPr>
            <a:xfrm>
              <a:off x="10114912" y="2122452"/>
              <a:ext cx="1463815" cy="880636"/>
            </a:xfrm>
            <a:prstGeom prst="wedgeRectCallout">
              <a:avLst>
                <a:gd name="adj1" fmla="val -22338"/>
                <a:gd name="adj2" fmla="val 71257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Freeform 213"/>
            <p:cNvSpPr>
              <a:spLocks noEditPoints="1"/>
            </p:cNvSpPr>
            <p:nvPr/>
          </p:nvSpPr>
          <p:spPr bwMode="auto">
            <a:xfrm>
              <a:off x="10587745" y="2221325"/>
              <a:ext cx="379918" cy="379919"/>
            </a:xfrm>
            <a:custGeom>
              <a:avLst/>
              <a:gdLst>
                <a:gd name="T0" fmla="*/ 8330 w 16095"/>
                <a:gd name="T1" fmla="*/ 13155 h 16095"/>
                <a:gd name="T2" fmla="*/ 8153 w 16095"/>
                <a:gd name="T3" fmla="*/ 13120 h 16095"/>
                <a:gd name="T4" fmla="*/ 5125 w 16095"/>
                <a:gd name="T5" fmla="*/ 12104 h 16095"/>
                <a:gd name="T6" fmla="*/ 5125 w 16095"/>
                <a:gd name="T7" fmla="*/ 12104 h 16095"/>
                <a:gd name="T8" fmla="*/ 4694 w 16095"/>
                <a:gd name="T9" fmla="*/ 11707 h 16095"/>
                <a:gd name="T10" fmla="*/ 1577 w 16095"/>
                <a:gd name="T11" fmla="*/ 10451 h 16095"/>
                <a:gd name="T12" fmla="*/ 15800 w 16095"/>
                <a:gd name="T13" fmla="*/ 45 h 16095"/>
                <a:gd name="T14" fmla="*/ 15716 w 16095"/>
                <a:gd name="T15" fmla="*/ 15 h 16095"/>
                <a:gd name="T16" fmla="*/ 15627 w 16095"/>
                <a:gd name="T17" fmla="*/ 1 h 16095"/>
                <a:gd name="T18" fmla="*/ 15537 w 16095"/>
                <a:gd name="T19" fmla="*/ 3 h 16095"/>
                <a:gd name="T20" fmla="*/ 15448 w 16095"/>
                <a:gd name="T21" fmla="*/ 21 h 16095"/>
                <a:gd name="T22" fmla="*/ 15362 w 16095"/>
                <a:gd name="T23" fmla="*/ 55 h 16095"/>
                <a:gd name="T24" fmla="*/ 210 w 16095"/>
                <a:gd name="T25" fmla="*/ 10154 h 16095"/>
                <a:gd name="T26" fmla="*/ 145 w 16095"/>
                <a:gd name="T27" fmla="*/ 10209 h 16095"/>
                <a:gd name="T28" fmla="*/ 91 w 16095"/>
                <a:gd name="T29" fmla="*/ 10275 h 16095"/>
                <a:gd name="T30" fmla="*/ 48 w 16095"/>
                <a:gd name="T31" fmla="*/ 10348 h 16095"/>
                <a:gd name="T32" fmla="*/ 18 w 16095"/>
                <a:gd name="T33" fmla="*/ 10428 h 16095"/>
                <a:gd name="T34" fmla="*/ 3 w 16095"/>
                <a:gd name="T35" fmla="*/ 10511 h 16095"/>
                <a:gd name="T36" fmla="*/ 1 w 16095"/>
                <a:gd name="T37" fmla="*/ 10597 h 16095"/>
                <a:gd name="T38" fmla="*/ 15 w 16095"/>
                <a:gd name="T39" fmla="*/ 10682 h 16095"/>
                <a:gd name="T40" fmla="*/ 42 w 16095"/>
                <a:gd name="T41" fmla="*/ 10764 h 16095"/>
                <a:gd name="T42" fmla="*/ 82 w 16095"/>
                <a:gd name="T43" fmla="*/ 10838 h 16095"/>
                <a:gd name="T44" fmla="*/ 134 w 16095"/>
                <a:gd name="T45" fmla="*/ 10904 h 16095"/>
                <a:gd name="T46" fmla="*/ 197 w 16095"/>
                <a:gd name="T47" fmla="*/ 10961 h 16095"/>
                <a:gd name="T48" fmla="*/ 269 w 16095"/>
                <a:gd name="T49" fmla="*/ 11007 h 16095"/>
                <a:gd name="T50" fmla="*/ 6102 w 16095"/>
                <a:gd name="T51" fmla="*/ 15842 h 16095"/>
                <a:gd name="T52" fmla="*/ 6148 w 16095"/>
                <a:gd name="T53" fmla="*/ 15910 h 16095"/>
                <a:gd name="T54" fmla="*/ 6206 w 16095"/>
                <a:gd name="T55" fmla="*/ 15968 h 16095"/>
                <a:gd name="T56" fmla="*/ 6270 w 16095"/>
                <a:gd name="T57" fmla="*/ 16018 h 16095"/>
                <a:gd name="T58" fmla="*/ 6341 w 16095"/>
                <a:gd name="T59" fmla="*/ 16055 h 16095"/>
                <a:gd name="T60" fmla="*/ 6419 w 16095"/>
                <a:gd name="T61" fmla="*/ 16081 h 16095"/>
                <a:gd name="T62" fmla="*/ 6499 w 16095"/>
                <a:gd name="T63" fmla="*/ 16093 h 16095"/>
                <a:gd name="T64" fmla="*/ 6572 w 16095"/>
                <a:gd name="T65" fmla="*/ 16094 h 16095"/>
                <a:gd name="T66" fmla="*/ 6652 w 16095"/>
                <a:gd name="T67" fmla="*/ 16082 h 16095"/>
                <a:gd name="T68" fmla="*/ 6729 w 16095"/>
                <a:gd name="T69" fmla="*/ 16058 h 16095"/>
                <a:gd name="T70" fmla="*/ 6800 w 16095"/>
                <a:gd name="T71" fmla="*/ 16022 h 16095"/>
                <a:gd name="T72" fmla="*/ 6866 w 16095"/>
                <a:gd name="T73" fmla="*/ 15974 h 16095"/>
                <a:gd name="T74" fmla="*/ 6922 w 16095"/>
                <a:gd name="T75" fmla="*/ 15917 h 16095"/>
                <a:gd name="T76" fmla="*/ 6970 w 16095"/>
                <a:gd name="T77" fmla="*/ 15851 h 16095"/>
                <a:gd name="T78" fmla="*/ 12958 w 16095"/>
                <a:gd name="T79" fmla="*/ 16081 h 16095"/>
                <a:gd name="T80" fmla="*/ 13077 w 16095"/>
                <a:gd name="T81" fmla="*/ 16095 h 16095"/>
                <a:gd name="T82" fmla="*/ 13157 w 16095"/>
                <a:gd name="T83" fmla="*/ 16089 h 16095"/>
                <a:gd name="T84" fmla="*/ 13234 w 16095"/>
                <a:gd name="T85" fmla="*/ 16070 h 16095"/>
                <a:gd name="T86" fmla="*/ 13309 w 16095"/>
                <a:gd name="T87" fmla="*/ 16038 h 16095"/>
                <a:gd name="T88" fmla="*/ 13415 w 16095"/>
                <a:gd name="T89" fmla="*/ 15964 h 16095"/>
                <a:gd name="T90" fmla="*/ 13504 w 16095"/>
                <a:gd name="T91" fmla="*/ 15858 h 16095"/>
                <a:gd name="T92" fmla="*/ 13561 w 16095"/>
                <a:gd name="T93" fmla="*/ 15730 h 16095"/>
                <a:gd name="T94" fmla="*/ 16093 w 16095"/>
                <a:gd name="T95" fmla="*/ 548 h 16095"/>
                <a:gd name="T96" fmla="*/ 16093 w 16095"/>
                <a:gd name="T97" fmla="*/ 457 h 16095"/>
                <a:gd name="T98" fmla="*/ 16076 w 16095"/>
                <a:gd name="T99" fmla="*/ 367 h 16095"/>
                <a:gd name="T100" fmla="*/ 16045 w 16095"/>
                <a:gd name="T101" fmla="*/ 284 h 16095"/>
                <a:gd name="T102" fmla="*/ 15997 w 16095"/>
                <a:gd name="T103" fmla="*/ 206 h 16095"/>
                <a:gd name="T104" fmla="*/ 15938 w 16095"/>
                <a:gd name="T105" fmla="*/ 138 h 16095"/>
                <a:gd name="T106" fmla="*/ 15865 w 16095"/>
                <a:gd name="T107" fmla="*/ 8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95" h="16095">
                  <a:moveTo>
                    <a:pt x="12684" y="14892"/>
                  </a:moveTo>
                  <a:lnTo>
                    <a:pt x="8388" y="13174"/>
                  </a:lnTo>
                  <a:lnTo>
                    <a:pt x="8368" y="13167"/>
                  </a:lnTo>
                  <a:lnTo>
                    <a:pt x="8349" y="13161"/>
                  </a:lnTo>
                  <a:lnTo>
                    <a:pt x="8330" y="13155"/>
                  </a:lnTo>
                  <a:lnTo>
                    <a:pt x="8310" y="13149"/>
                  </a:lnTo>
                  <a:lnTo>
                    <a:pt x="8271" y="13140"/>
                  </a:lnTo>
                  <a:lnTo>
                    <a:pt x="8232" y="13132"/>
                  </a:lnTo>
                  <a:lnTo>
                    <a:pt x="8192" y="13125"/>
                  </a:lnTo>
                  <a:lnTo>
                    <a:pt x="8153" y="13120"/>
                  </a:lnTo>
                  <a:lnTo>
                    <a:pt x="8114" y="13117"/>
                  </a:lnTo>
                  <a:lnTo>
                    <a:pt x="8074" y="13114"/>
                  </a:lnTo>
                  <a:lnTo>
                    <a:pt x="14689" y="2860"/>
                  </a:lnTo>
                  <a:lnTo>
                    <a:pt x="12684" y="14892"/>
                  </a:lnTo>
                  <a:close/>
                  <a:moveTo>
                    <a:pt x="5125" y="12104"/>
                  </a:moveTo>
                  <a:lnTo>
                    <a:pt x="5123" y="12102"/>
                  </a:lnTo>
                  <a:lnTo>
                    <a:pt x="5121" y="12099"/>
                  </a:lnTo>
                  <a:lnTo>
                    <a:pt x="14648" y="1902"/>
                  </a:lnTo>
                  <a:lnTo>
                    <a:pt x="6527" y="14558"/>
                  </a:lnTo>
                  <a:lnTo>
                    <a:pt x="5125" y="12104"/>
                  </a:lnTo>
                  <a:close/>
                  <a:moveTo>
                    <a:pt x="1577" y="10451"/>
                  </a:moveTo>
                  <a:lnTo>
                    <a:pt x="13234" y="2679"/>
                  </a:lnTo>
                  <a:lnTo>
                    <a:pt x="4759" y="11751"/>
                  </a:lnTo>
                  <a:lnTo>
                    <a:pt x="4726" y="11729"/>
                  </a:lnTo>
                  <a:lnTo>
                    <a:pt x="4694" y="11707"/>
                  </a:lnTo>
                  <a:lnTo>
                    <a:pt x="4678" y="11697"/>
                  </a:lnTo>
                  <a:lnTo>
                    <a:pt x="4661" y="11687"/>
                  </a:lnTo>
                  <a:lnTo>
                    <a:pt x="4643" y="11677"/>
                  </a:lnTo>
                  <a:lnTo>
                    <a:pt x="4625" y="11669"/>
                  </a:lnTo>
                  <a:lnTo>
                    <a:pt x="1577" y="10451"/>
                  </a:lnTo>
                  <a:close/>
                  <a:moveTo>
                    <a:pt x="15865" y="80"/>
                  </a:moveTo>
                  <a:lnTo>
                    <a:pt x="15850" y="70"/>
                  </a:lnTo>
                  <a:lnTo>
                    <a:pt x="15833" y="61"/>
                  </a:lnTo>
                  <a:lnTo>
                    <a:pt x="15817" y="53"/>
                  </a:lnTo>
                  <a:lnTo>
                    <a:pt x="15800" y="45"/>
                  </a:lnTo>
                  <a:lnTo>
                    <a:pt x="15784" y="38"/>
                  </a:lnTo>
                  <a:lnTo>
                    <a:pt x="15767" y="31"/>
                  </a:lnTo>
                  <a:lnTo>
                    <a:pt x="15750" y="25"/>
                  </a:lnTo>
                  <a:lnTo>
                    <a:pt x="15733" y="20"/>
                  </a:lnTo>
                  <a:lnTo>
                    <a:pt x="15716" y="15"/>
                  </a:lnTo>
                  <a:lnTo>
                    <a:pt x="15698" y="11"/>
                  </a:lnTo>
                  <a:lnTo>
                    <a:pt x="15681" y="8"/>
                  </a:lnTo>
                  <a:lnTo>
                    <a:pt x="15662" y="5"/>
                  </a:lnTo>
                  <a:lnTo>
                    <a:pt x="15645" y="3"/>
                  </a:lnTo>
                  <a:lnTo>
                    <a:pt x="15627" y="1"/>
                  </a:lnTo>
                  <a:lnTo>
                    <a:pt x="15609" y="0"/>
                  </a:lnTo>
                  <a:lnTo>
                    <a:pt x="15592" y="0"/>
                  </a:lnTo>
                  <a:lnTo>
                    <a:pt x="15574" y="0"/>
                  </a:lnTo>
                  <a:lnTo>
                    <a:pt x="15556" y="1"/>
                  </a:lnTo>
                  <a:lnTo>
                    <a:pt x="15537" y="3"/>
                  </a:lnTo>
                  <a:lnTo>
                    <a:pt x="15520" y="5"/>
                  </a:lnTo>
                  <a:lnTo>
                    <a:pt x="15501" y="8"/>
                  </a:lnTo>
                  <a:lnTo>
                    <a:pt x="15483" y="12"/>
                  </a:lnTo>
                  <a:lnTo>
                    <a:pt x="15465" y="16"/>
                  </a:lnTo>
                  <a:lnTo>
                    <a:pt x="15448" y="21"/>
                  </a:lnTo>
                  <a:lnTo>
                    <a:pt x="15430" y="26"/>
                  </a:lnTo>
                  <a:lnTo>
                    <a:pt x="15413" y="32"/>
                  </a:lnTo>
                  <a:lnTo>
                    <a:pt x="15396" y="39"/>
                  </a:lnTo>
                  <a:lnTo>
                    <a:pt x="15379" y="47"/>
                  </a:lnTo>
                  <a:lnTo>
                    <a:pt x="15362" y="55"/>
                  </a:lnTo>
                  <a:lnTo>
                    <a:pt x="15346" y="64"/>
                  </a:lnTo>
                  <a:lnTo>
                    <a:pt x="15329" y="74"/>
                  </a:lnTo>
                  <a:lnTo>
                    <a:pt x="15313" y="84"/>
                  </a:lnTo>
                  <a:lnTo>
                    <a:pt x="224" y="10144"/>
                  </a:lnTo>
                  <a:lnTo>
                    <a:pt x="210" y="10154"/>
                  </a:lnTo>
                  <a:lnTo>
                    <a:pt x="196" y="10164"/>
                  </a:lnTo>
                  <a:lnTo>
                    <a:pt x="182" y="10175"/>
                  </a:lnTo>
                  <a:lnTo>
                    <a:pt x="169" y="10186"/>
                  </a:lnTo>
                  <a:lnTo>
                    <a:pt x="157" y="10197"/>
                  </a:lnTo>
                  <a:lnTo>
                    <a:pt x="145" y="10209"/>
                  </a:lnTo>
                  <a:lnTo>
                    <a:pt x="133" y="10222"/>
                  </a:lnTo>
                  <a:lnTo>
                    <a:pt x="122" y="10234"/>
                  </a:lnTo>
                  <a:lnTo>
                    <a:pt x="111" y="10247"/>
                  </a:lnTo>
                  <a:lnTo>
                    <a:pt x="100" y="10262"/>
                  </a:lnTo>
                  <a:lnTo>
                    <a:pt x="91" y="10275"/>
                  </a:lnTo>
                  <a:lnTo>
                    <a:pt x="80" y="10289"/>
                  </a:lnTo>
                  <a:lnTo>
                    <a:pt x="71" y="10304"/>
                  </a:lnTo>
                  <a:lnTo>
                    <a:pt x="63" y="10318"/>
                  </a:lnTo>
                  <a:lnTo>
                    <a:pt x="55" y="10333"/>
                  </a:lnTo>
                  <a:lnTo>
                    <a:pt x="48" y="10348"/>
                  </a:lnTo>
                  <a:lnTo>
                    <a:pt x="41" y="10363"/>
                  </a:lnTo>
                  <a:lnTo>
                    <a:pt x="34" y="10379"/>
                  </a:lnTo>
                  <a:lnTo>
                    <a:pt x="29" y="10395"/>
                  </a:lnTo>
                  <a:lnTo>
                    <a:pt x="23" y="10411"/>
                  </a:lnTo>
                  <a:lnTo>
                    <a:pt x="18" y="10428"/>
                  </a:lnTo>
                  <a:lnTo>
                    <a:pt x="14" y="10444"/>
                  </a:lnTo>
                  <a:lnTo>
                    <a:pt x="10" y="10460"/>
                  </a:lnTo>
                  <a:lnTo>
                    <a:pt x="7" y="10477"/>
                  </a:lnTo>
                  <a:lnTo>
                    <a:pt x="5" y="10494"/>
                  </a:lnTo>
                  <a:lnTo>
                    <a:pt x="3" y="10511"/>
                  </a:lnTo>
                  <a:lnTo>
                    <a:pt x="1" y="10528"/>
                  </a:lnTo>
                  <a:lnTo>
                    <a:pt x="0" y="10545"/>
                  </a:lnTo>
                  <a:lnTo>
                    <a:pt x="0" y="10562"/>
                  </a:lnTo>
                  <a:lnTo>
                    <a:pt x="0" y="10579"/>
                  </a:lnTo>
                  <a:lnTo>
                    <a:pt x="1" y="10597"/>
                  </a:lnTo>
                  <a:lnTo>
                    <a:pt x="3" y="10614"/>
                  </a:lnTo>
                  <a:lnTo>
                    <a:pt x="5" y="10632"/>
                  </a:lnTo>
                  <a:lnTo>
                    <a:pt x="8" y="10649"/>
                  </a:lnTo>
                  <a:lnTo>
                    <a:pt x="11" y="10666"/>
                  </a:lnTo>
                  <a:lnTo>
                    <a:pt x="15" y="10682"/>
                  </a:lnTo>
                  <a:lnTo>
                    <a:pt x="19" y="10699"/>
                  </a:lnTo>
                  <a:lnTo>
                    <a:pt x="24" y="10715"/>
                  </a:lnTo>
                  <a:lnTo>
                    <a:pt x="29" y="10731"/>
                  </a:lnTo>
                  <a:lnTo>
                    <a:pt x="35" y="10747"/>
                  </a:lnTo>
                  <a:lnTo>
                    <a:pt x="42" y="10764"/>
                  </a:lnTo>
                  <a:lnTo>
                    <a:pt x="49" y="10779"/>
                  </a:lnTo>
                  <a:lnTo>
                    <a:pt x="56" y="10794"/>
                  </a:lnTo>
                  <a:lnTo>
                    <a:pt x="64" y="10809"/>
                  </a:lnTo>
                  <a:lnTo>
                    <a:pt x="73" y="10824"/>
                  </a:lnTo>
                  <a:lnTo>
                    <a:pt x="82" y="10838"/>
                  </a:lnTo>
                  <a:lnTo>
                    <a:pt x="92" y="10852"/>
                  </a:lnTo>
                  <a:lnTo>
                    <a:pt x="102" y="10865"/>
                  </a:lnTo>
                  <a:lnTo>
                    <a:pt x="112" y="10878"/>
                  </a:lnTo>
                  <a:lnTo>
                    <a:pt x="123" y="10891"/>
                  </a:lnTo>
                  <a:lnTo>
                    <a:pt x="134" y="10904"/>
                  </a:lnTo>
                  <a:lnTo>
                    <a:pt x="146" y="10916"/>
                  </a:lnTo>
                  <a:lnTo>
                    <a:pt x="158" y="10929"/>
                  </a:lnTo>
                  <a:lnTo>
                    <a:pt x="171" y="10940"/>
                  </a:lnTo>
                  <a:lnTo>
                    <a:pt x="183" y="10951"/>
                  </a:lnTo>
                  <a:lnTo>
                    <a:pt x="197" y="10961"/>
                  </a:lnTo>
                  <a:lnTo>
                    <a:pt x="210" y="10972"/>
                  </a:lnTo>
                  <a:lnTo>
                    <a:pt x="224" y="10981"/>
                  </a:lnTo>
                  <a:lnTo>
                    <a:pt x="239" y="10990"/>
                  </a:lnTo>
                  <a:lnTo>
                    <a:pt x="253" y="10999"/>
                  </a:lnTo>
                  <a:lnTo>
                    <a:pt x="269" y="11007"/>
                  </a:lnTo>
                  <a:lnTo>
                    <a:pt x="285" y="11015"/>
                  </a:lnTo>
                  <a:lnTo>
                    <a:pt x="300" y="11022"/>
                  </a:lnTo>
                  <a:lnTo>
                    <a:pt x="316" y="11029"/>
                  </a:lnTo>
                  <a:lnTo>
                    <a:pt x="4251" y="12603"/>
                  </a:lnTo>
                  <a:lnTo>
                    <a:pt x="6102" y="15842"/>
                  </a:lnTo>
                  <a:lnTo>
                    <a:pt x="6110" y="15856"/>
                  </a:lnTo>
                  <a:lnTo>
                    <a:pt x="6119" y="15870"/>
                  </a:lnTo>
                  <a:lnTo>
                    <a:pt x="6128" y="15884"/>
                  </a:lnTo>
                  <a:lnTo>
                    <a:pt x="6138" y="15897"/>
                  </a:lnTo>
                  <a:lnTo>
                    <a:pt x="6148" y="15910"/>
                  </a:lnTo>
                  <a:lnTo>
                    <a:pt x="6159" y="15922"/>
                  </a:lnTo>
                  <a:lnTo>
                    <a:pt x="6170" y="15934"/>
                  </a:lnTo>
                  <a:lnTo>
                    <a:pt x="6181" y="15946"/>
                  </a:lnTo>
                  <a:lnTo>
                    <a:pt x="6194" y="15957"/>
                  </a:lnTo>
                  <a:lnTo>
                    <a:pt x="6206" y="15968"/>
                  </a:lnTo>
                  <a:lnTo>
                    <a:pt x="6218" y="15979"/>
                  </a:lnTo>
                  <a:lnTo>
                    <a:pt x="6230" y="15989"/>
                  </a:lnTo>
                  <a:lnTo>
                    <a:pt x="6243" y="15999"/>
                  </a:lnTo>
                  <a:lnTo>
                    <a:pt x="6257" y="16008"/>
                  </a:lnTo>
                  <a:lnTo>
                    <a:pt x="6270" y="16018"/>
                  </a:lnTo>
                  <a:lnTo>
                    <a:pt x="6284" y="16026"/>
                  </a:lnTo>
                  <a:lnTo>
                    <a:pt x="6298" y="16034"/>
                  </a:lnTo>
                  <a:lnTo>
                    <a:pt x="6312" y="16041"/>
                  </a:lnTo>
                  <a:lnTo>
                    <a:pt x="6326" y="16048"/>
                  </a:lnTo>
                  <a:lnTo>
                    <a:pt x="6341" y="16055"/>
                  </a:lnTo>
                  <a:lnTo>
                    <a:pt x="6357" y="16061"/>
                  </a:lnTo>
                  <a:lnTo>
                    <a:pt x="6372" y="16067"/>
                  </a:lnTo>
                  <a:lnTo>
                    <a:pt x="6388" y="16072"/>
                  </a:lnTo>
                  <a:lnTo>
                    <a:pt x="6403" y="16076"/>
                  </a:lnTo>
                  <a:lnTo>
                    <a:pt x="6419" y="16081"/>
                  </a:lnTo>
                  <a:lnTo>
                    <a:pt x="6435" y="16084"/>
                  </a:lnTo>
                  <a:lnTo>
                    <a:pt x="6451" y="16087"/>
                  </a:lnTo>
                  <a:lnTo>
                    <a:pt x="6467" y="16090"/>
                  </a:lnTo>
                  <a:lnTo>
                    <a:pt x="6483" y="16092"/>
                  </a:lnTo>
                  <a:lnTo>
                    <a:pt x="6499" y="16093"/>
                  </a:lnTo>
                  <a:lnTo>
                    <a:pt x="6516" y="16094"/>
                  </a:lnTo>
                  <a:lnTo>
                    <a:pt x="6533" y="16095"/>
                  </a:lnTo>
                  <a:lnTo>
                    <a:pt x="6539" y="16095"/>
                  </a:lnTo>
                  <a:lnTo>
                    <a:pt x="6555" y="16095"/>
                  </a:lnTo>
                  <a:lnTo>
                    <a:pt x="6572" y="16094"/>
                  </a:lnTo>
                  <a:lnTo>
                    <a:pt x="6588" y="16093"/>
                  </a:lnTo>
                  <a:lnTo>
                    <a:pt x="6604" y="16091"/>
                  </a:lnTo>
                  <a:lnTo>
                    <a:pt x="6620" y="16088"/>
                  </a:lnTo>
                  <a:lnTo>
                    <a:pt x="6636" y="16085"/>
                  </a:lnTo>
                  <a:lnTo>
                    <a:pt x="6652" y="16082"/>
                  </a:lnTo>
                  <a:lnTo>
                    <a:pt x="6667" y="16078"/>
                  </a:lnTo>
                  <a:lnTo>
                    <a:pt x="6683" y="16074"/>
                  </a:lnTo>
                  <a:lnTo>
                    <a:pt x="6699" y="16069"/>
                  </a:lnTo>
                  <a:lnTo>
                    <a:pt x="6714" y="16063"/>
                  </a:lnTo>
                  <a:lnTo>
                    <a:pt x="6729" y="16058"/>
                  </a:lnTo>
                  <a:lnTo>
                    <a:pt x="6743" y="16051"/>
                  </a:lnTo>
                  <a:lnTo>
                    <a:pt x="6758" y="16045"/>
                  </a:lnTo>
                  <a:lnTo>
                    <a:pt x="6772" y="16037"/>
                  </a:lnTo>
                  <a:lnTo>
                    <a:pt x="6786" y="16030"/>
                  </a:lnTo>
                  <a:lnTo>
                    <a:pt x="6800" y="16022"/>
                  </a:lnTo>
                  <a:lnTo>
                    <a:pt x="6813" y="16013"/>
                  </a:lnTo>
                  <a:lnTo>
                    <a:pt x="6827" y="16003"/>
                  </a:lnTo>
                  <a:lnTo>
                    <a:pt x="6840" y="15994"/>
                  </a:lnTo>
                  <a:lnTo>
                    <a:pt x="6852" y="15984"/>
                  </a:lnTo>
                  <a:lnTo>
                    <a:pt x="6866" y="15974"/>
                  </a:lnTo>
                  <a:lnTo>
                    <a:pt x="6878" y="15963"/>
                  </a:lnTo>
                  <a:lnTo>
                    <a:pt x="6889" y="15952"/>
                  </a:lnTo>
                  <a:lnTo>
                    <a:pt x="6901" y="15941"/>
                  </a:lnTo>
                  <a:lnTo>
                    <a:pt x="6912" y="15929"/>
                  </a:lnTo>
                  <a:lnTo>
                    <a:pt x="6922" y="15917"/>
                  </a:lnTo>
                  <a:lnTo>
                    <a:pt x="6933" y="15904"/>
                  </a:lnTo>
                  <a:lnTo>
                    <a:pt x="6943" y="15891"/>
                  </a:lnTo>
                  <a:lnTo>
                    <a:pt x="6952" y="15878"/>
                  </a:lnTo>
                  <a:lnTo>
                    <a:pt x="6961" y="15864"/>
                  </a:lnTo>
                  <a:lnTo>
                    <a:pt x="6970" y="15851"/>
                  </a:lnTo>
                  <a:lnTo>
                    <a:pt x="8014" y="14108"/>
                  </a:lnTo>
                  <a:lnTo>
                    <a:pt x="12890" y="16059"/>
                  </a:lnTo>
                  <a:lnTo>
                    <a:pt x="12913" y="16067"/>
                  </a:lnTo>
                  <a:lnTo>
                    <a:pt x="12936" y="16074"/>
                  </a:lnTo>
                  <a:lnTo>
                    <a:pt x="12958" y="16081"/>
                  </a:lnTo>
                  <a:lnTo>
                    <a:pt x="12983" y="16086"/>
                  </a:lnTo>
                  <a:lnTo>
                    <a:pt x="13006" y="16090"/>
                  </a:lnTo>
                  <a:lnTo>
                    <a:pt x="13030" y="16093"/>
                  </a:lnTo>
                  <a:lnTo>
                    <a:pt x="13053" y="16094"/>
                  </a:lnTo>
                  <a:lnTo>
                    <a:pt x="13077" y="16095"/>
                  </a:lnTo>
                  <a:lnTo>
                    <a:pt x="13093" y="16095"/>
                  </a:lnTo>
                  <a:lnTo>
                    <a:pt x="13109" y="16094"/>
                  </a:lnTo>
                  <a:lnTo>
                    <a:pt x="13124" y="16093"/>
                  </a:lnTo>
                  <a:lnTo>
                    <a:pt x="13141" y="16091"/>
                  </a:lnTo>
                  <a:lnTo>
                    <a:pt x="13157" y="16089"/>
                  </a:lnTo>
                  <a:lnTo>
                    <a:pt x="13173" y="16086"/>
                  </a:lnTo>
                  <a:lnTo>
                    <a:pt x="13188" y="16083"/>
                  </a:lnTo>
                  <a:lnTo>
                    <a:pt x="13204" y="16079"/>
                  </a:lnTo>
                  <a:lnTo>
                    <a:pt x="13219" y="16075"/>
                  </a:lnTo>
                  <a:lnTo>
                    <a:pt x="13234" y="16070"/>
                  </a:lnTo>
                  <a:lnTo>
                    <a:pt x="13250" y="16064"/>
                  </a:lnTo>
                  <a:lnTo>
                    <a:pt x="13265" y="16059"/>
                  </a:lnTo>
                  <a:lnTo>
                    <a:pt x="13279" y="16052"/>
                  </a:lnTo>
                  <a:lnTo>
                    <a:pt x="13294" y="16046"/>
                  </a:lnTo>
                  <a:lnTo>
                    <a:pt x="13309" y="16038"/>
                  </a:lnTo>
                  <a:lnTo>
                    <a:pt x="13324" y="16031"/>
                  </a:lnTo>
                  <a:lnTo>
                    <a:pt x="13348" y="16016"/>
                  </a:lnTo>
                  <a:lnTo>
                    <a:pt x="13371" y="15999"/>
                  </a:lnTo>
                  <a:lnTo>
                    <a:pt x="13394" y="15982"/>
                  </a:lnTo>
                  <a:lnTo>
                    <a:pt x="13415" y="15964"/>
                  </a:lnTo>
                  <a:lnTo>
                    <a:pt x="13435" y="15945"/>
                  </a:lnTo>
                  <a:lnTo>
                    <a:pt x="13454" y="15924"/>
                  </a:lnTo>
                  <a:lnTo>
                    <a:pt x="13473" y="15903"/>
                  </a:lnTo>
                  <a:lnTo>
                    <a:pt x="13489" y="15881"/>
                  </a:lnTo>
                  <a:lnTo>
                    <a:pt x="13504" y="15858"/>
                  </a:lnTo>
                  <a:lnTo>
                    <a:pt x="13518" y="15833"/>
                  </a:lnTo>
                  <a:lnTo>
                    <a:pt x="13531" y="15808"/>
                  </a:lnTo>
                  <a:lnTo>
                    <a:pt x="13542" y="15783"/>
                  </a:lnTo>
                  <a:lnTo>
                    <a:pt x="13552" y="15757"/>
                  </a:lnTo>
                  <a:lnTo>
                    <a:pt x="13561" y="15730"/>
                  </a:lnTo>
                  <a:lnTo>
                    <a:pt x="13568" y="15703"/>
                  </a:lnTo>
                  <a:lnTo>
                    <a:pt x="13573" y="15675"/>
                  </a:lnTo>
                  <a:lnTo>
                    <a:pt x="16088" y="585"/>
                  </a:lnTo>
                  <a:lnTo>
                    <a:pt x="16091" y="567"/>
                  </a:lnTo>
                  <a:lnTo>
                    <a:pt x="16093" y="548"/>
                  </a:lnTo>
                  <a:lnTo>
                    <a:pt x="16094" y="530"/>
                  </a:lnTo>
                  <a:lnTo>
                    <a:pt x="16095" y="512"/>
                  </a:lnTo>
                  <a:lnTo>
                    <a:pt x="16095" y="493"/>
                  </a:lnTo>
                  <a:lnTo>
                    <a:pt x="16094" y="475"/>
                  </a:lnTo>
                  <a:lnTo>
                    <a:pt x="16093" y="457"/>
                  </a:lnTo>
                  <a:lnTo>
                    <a:pt x="16091" y="439"/>
                  </a:lnTo>
                  <a:lnTo>
                    <a:pt x="16088" y="420"/>
                  </a:lnTo>
                  <a:lnTo>
                    <a:pt x="16085" y="402"/>
                  </a:lnTo>
                  <a:lnTo>
                    <a:pt x="16081" y="385"/>
                  </a:lnTo>
                  <a:lnTo>
                    <a:pt x="16076" y="367"/>
                  </a:lnTo>
                  <a:lnTo>
                    <a:pt x="16071" y="350"/>
                  </a:lnTo>
                  <a:lnTo>
                    <a:pt x="16066" y="333"/>
                  </a:lnTo>
                  <a:lnTo>
                    <a:pt x="16059" y="317"/>
                  </a:lnTo>
                  <a:lnTo>
                    <a:pt x="16052" y="300"/>
                  </a:lnTo>
                  <a:lnTo>
                    <a:pt x="16045" y="284"/>
                  </a:lnTo>
                  <a:lnTo>
                    <a:pt x="16037" y="268"/>
                  </a:lnTo>
                  <a:lnTo>
                    <a:pt x="16028" y="251"/>
                  </a:lnTo>
                  <a:lnTo>
                    <a:pt x="16019" y="236"/>
                  </a:lnTo>
                  <a:lnTo>
                    <a:pt x="16008" y="221"/>
                  </a:lnTo>
                  <a:lnTo>
                    <a:pt x="15997" y="206"/>
                  </a:lnTo>
                  <a:lnTo>
                    <a:pt x="15987" y="192"/>
                  </a:lnTo>
                  <a:lnTo>
                    <a:pt x="15975" y="178"/>
                  </a:lnTo>
                  <a:lnTo>
                    <a:pt x="15963" y="164"/>
                  </a:lnTo>
                  <a:lnTo>
                    <a:pt x="15951" y="151"/>
                  </a:lnTo>
                  <a:lnTo>
                    <a:pt x="15938" y="138"/>
                  </a:lnTo>
                  <a:lnTo>
                    <a:pt x="15924" y="126"/>
                  </a:lnTo>
                  <a:lnTo>
                    <a:pt x="15910" y="114"/>
                  </a:lnTo>
                  <a:lnTo>
                    <a:pt x="15896" y="102"/>
                  </a:lnTo>
                  <a:lnTo>
                    <a:pt x="15881" y="92"/>
                  </a:lnTo>
                  <a:lnTo>
                    <a:pt x="15865" y="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TextBox 51"/>
            <p:cNvSpPr txBox="1"/>
            <p:nvPr/>
          </p:nvSpPr>
          <p:spPr>
            <a:xfrm>
              <a:off x="10114912" y="2622488"/>
              <a:ext cx="14638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★ ★ ★ ★ ★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8" name="Group 22"/>
          <p:cNvGrpSpPr/>
          <p:nvPr/>
        </p:nvGrpSpPr>
        <p:grpSpPr>
          <a:xfrm>
            <a:off x="8794557" y="4544347"/>
            <a:ext cx="2431140" cy="1211937"/>
            <a:chOff x="8794557" y="4544347"/>
            <a:chExt cx="2431140" cy="1211937"/>
          </a:xfrm>
        </p:grpSpPr>
        <p:sp>
          <p:nvSpPr>
            <p:cNvPr id="69" name="TextBox 29"/>
            <p:cNvSpPr txBox="1"/>
            <p:nvPr/>
          </p:nvSpPr>
          <p:spPr>
            <a:xfrm>
              <a:off x="8794557" y="4925287"/>
              <a:ext cx="2431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模型对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Tag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标签</a:t>
              </a:r>
              <a:r>
                <a:rPr lang="zh-CN" altLang="en-US" sz="16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的依赖较大，需要企业依照工作计划对每天的数据打标签。</a:t>
              </a:r>
            </a:p>
          </p:txBody>
        </p:sp>
        <p:sp>
          <p:nvSpPr>
            <p:cNvPr id="70" name="TextBox 30"/>
            <p:cNvSpPr txBox="1"/>
            <p:nvPr/>
          </p:nvSpPr>
          <p:spPr>
            <a:xfrm>
              <a:off x="8794557" y="4544347"/>
              <a:ext cx="21729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依赖先验知识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25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5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占位符 11" descr="E:\Eric\北京理工大学\【金风杯】\【汇报】\背景素材\BJ.jpgBJ">
            <a:extLst>
              <a:ext uri="{FF2B5EF4-FFF2-40B4-BE49-F238E27FC236}">
                <a16:creationId xmlns:a16="http://schemas.microsoft.com/office/drawing/2014/main" id="{A4AF41F1-4E0A-459D-B08A-131C4900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05" y="0"/>
            <a:ext cx="12197715" cy="6858000"/>
          </a:xfrm>
          <a:prstGeom prst="rect">
            <a:avLst/>
          </a:prstGeom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77250DC5-5E22-4B06-9B10-510FF83F2313}"/>
              </a:ext>
            </a:extLst>
          </p:cNvPr>
          <p:cNvSpPr/>
          <p:nvPr/>
        </p:nvSpPr>
        <p:spPr>
          <a:xfrm>
            <a:off x="-1905" y="0"/>
            <a:ext cx="12197715" cy="6858000"/>
          </a:xfrm>
          <a:prstGeom prst="rect">
            <a:avLst/>
          </a:prstGeom>
          <a:solidFill>
            <a:srgbClr val="0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C000"/>
              </a:solidFill>
              <a:latin typeface="Montserrat Light" charset="0"/>
            </a:endParaRPr>
          </a:p>
        </p:txBody>
      </p:sp>
      <p:cxnSp>
        <p:nvCxnSpPr>
          <p:cNvPr id="2" name="Straight Connector 65">
            <a:extLst>
              <a:ext uri="{FF2B5EF4-FFF2-40B4-BE49-F238E27FC236}">
                <a16:creationId xmlns:a16="http://schemas.microsoft.com/office/drawing/2014/main" id="{01F2EDA7-2EFA-42DF-AFEF-92D6C8F103F5}"/>
              </a:ext>
            </a:extLst>
          </p:cNvPr>
          <p:cNvCxnSpPr/>
          <p:nvPr/>
        </p:nvCxnSpPr>
        <p:spPr>
          <a:xfrm>
            <a:off x="3882189" y="5609131"/>
            <a:ext cx="1803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64">
            <a:extLst>
              <a:ext uri="{FF2B5EF4-FFF2-40B4-BE49-F238E27FC236}">
                <a16:creationId xmlns:a16="http://schemas.microsoft.com/office/drawing/2014/main" id="{CFFECEEA-4FAE-4782-9A8B-BE83F39842DC}"/>
              </a:ext>
            </a:extLst>
          </p:cNvPr>
          <p:cNvCxnSpPr/>
          <p:nvPr/>
        </p:nvCxnSpPr>
        <p:spPr>
          <a:xfrm>
            <a:off x="4513580" y="4491782"/>
            <a:ext cx="2163619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63">
            <a:extLst>
              <a:ext uri="{FF2B5EF4-FFF2-40B4-BE49-F238E27FC236}">
                <a16:creationId xmlns:a16="http://schemas.microsoft.com/office/drawing/2014/main" id="{5EB8AC56-4C6A-49B7-BB57-D7F222743586}"/>
              </a:ext>
            </a:extLst>
          </p:cNvPr>
          <p:cNvCxnSpPr/>
          <p:nvPr/>
        </p:nvCxnSpPr>
        <p:spPr>
          <a:xfrm>
            <a:off x="3981918" y="3394053"/>
            <a:ext cx="1803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62">
            <a:extLst>
              <a:ext uri="{FF2B5EF4-FFF2-40B4-BE49-F238E27FC236}">
                <a16:creationId xmlns:a16="http://schemas.microsoft.com/office/drawing/2014/main" id="{1CA67040-F679-4392-AED1-6CFA6EDF7B61}"/>
              </a:ext>
            </a:extLst>
          </p:cNvPr>
          <p:cNvCxnSpPr/>
          <p:nvPr/>
        </p:nvCxnSpPr>
        <p:spPr>
          <a:xfrm>
            <a:off x="3358886" y="2196385"/>
            <a:ext cx="1803014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4">
            <a:extLst>
              <a:ext uri="{FF2B5EF4-FFF2-40B4-BE49-F238E27FC236}">
                <a16:creationId xmlns:a16="http://schemas.microsoft.com/office/drawing/2014/main" id="{BB1F0783-BE1E-488A-A03C-1E7573043C47}"/>
              </a:ext>
            </a:extLst>
          </p:cNvPr>
          <p:cNvGrpSpPr/>
          <p:nvPr/>
        </p:nvGrpSpPr>
        <p:grpSpPr>
          <a:xfrm>
            <a:off x="3178959" y="5153041"/>
            <a:ext cx="1194667" cy="1124436"/>
            <a:chOff x="6139503" y="4871969"/>
            <a:chExt cx="1192668" cy="1122553"/>
          </a:xfrm>
          <a:effectLst/>
        </p:grpSpPr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5DF7DAF2-C21B-4BDF-94E6-CDFEB1F25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7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TextBox 21">
              <a:extLst>
                <a:ext uri="{FF2B5EF4-FFF2-40B4-BE49-F238E27FC236}">
                  <a16:creationId xmlns:a16="http://schemas.microsoft.com/office/drawing/2014/main" id="{6303E93A-3558-4458-BEF6-EEE43087E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6737" y="5179787"/>
              <a:ext cx="771727" cy="55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7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92A2D41E-5D3E-4791-B09B-6557E14FBCD3}"/>
              </a:ext>
            </a:extLst>
          </p:cNvPr>
          <p:cNvGrpSpPr/>
          <p:nvPr/>
        </p:nvGrpSpPr>
        <p:grpSpPr>
          <a:xfrm>
            <a:off x="3460055" y="4028611"/>
            <a:ext cx="1194667" cy="1124437"/>
            <a:chOff x="6420131" y="3749417"/>
            <a:chExt cx="1192668" cy="1122553"/>
          </a:xfrm>
          <a:solidFill>
            <a:srgbClr val="92D050"/>
          </a:solidFill>
          <a:effectLst/>
        </p:grpSpPr>
        <p:sp>
          <p:nvSpPr>
            <p:cNvPr id="10" name="Rounded Rectangle 8">
              <a:extLst>
                <a:ext uri="{FF2B5EF4-FFF2-40B4-BE49-F238E27FC236}">
                  <a16:creationId xmlns:a16="http://schemas.microsoft.com/office/drawing/2014/main" id="{F6E76586-62ED-44F4-886A-543E7E6E0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7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8DC1C01F-5FAC-4D18-9C1B-F51D6005C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2041" y="4034885"/>
              <a:ext cx="771727" cy="5574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7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BE666A7C-03E1-45E0-8C82-81D6EF7E2E38}"/>
              </a:ext>
            </a:extLst>
          </p:cNvPr>
          <p:cNvGrpSpPr/>
          <p:nvPr/>
        </p:nvGrpSpPr>
        <p:grpSpPr>
          <a:xfrm>
            <a:off x="3038409" y="2904188"/>
            <a:ext cx="1194667" cy="1124434"/>
            <a:chOff x="5999190" y="2626865"/>
            <a:chExt cx="1192668" cy="1122553"/>
          </a:xfrm>
          <a:effectLst/>
        </p:grpSpPr>
        <p:sp>
          <p:nvSpPr>
            <p:cNvPr id="13" name="Rounded Rectangle 11">
              <a:extLst>
                <a:ext uri="{FF2B5EF4-FFF2-40B4-BE49-F238E27FC236}">
                  <a16:creationId xmlns:a16="http://schemas.microsoft.com/office/drawing/2014/main" id="{8142C1F0-5C3F-4B96-9F2B-BA34FFF1E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7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TextBox 23">
              <a:extLst>
                <a:ext uri="{FF2B5EF4-FFF2-40B4-BE49-F238E27FC236}">
                  <a16:creationId xmlns:a16="http://schemas.microsoft.com/office/drawing/2014/main" id="{4A039036-8DE7-4EB4-A0F6-96BC728C54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1728" y="2895663"/>
              <a:ext cx="771727" cy="557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7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AE033D39-144D-4FFB-BCE5-81F68C59D317}"/>
              </a:ext>
            </a:extLst>
          </p:cNvPr>
          <p:cNvGrpSpPr/>
          <p:nvPr/>
        </p:nvGrpSpPr>
        <p:grpSpPr>
          <a:xfrm>
            <a:off x="2441082" y="1842413"/>
            <a:ext cx="1194667" cy="1124436"/>
            <a:chOff x="5402860" y="1566869"/>
            <a:chExt cx="1192668" cy="1122553"/>
          </a:xfrm>
          <a:effectLst/>
        </p:grpSpPr>
        <p:sp>
          <p:nvSpPr>
            <p:cNvPr id="16" name="Rounded Rectangle 14">
              <a:extLst>
                <a:ext uri="{FF2B5EF4-FFF2-40B4-BE49-F238E27FC236}">
                  <a16:creationId xmlns:a16="http://schemas.microsoft.com/office/drawing/2014/main" id="{2EE9A8FD-48E7-4029-AFAF-3813134BAC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684149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id-ID" altLang="id-ID" sz="2779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4D2F59B-06C9-438F-BDCC-01DF57CF7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681241">
              <a:off x="5613324" y="1802268"/>
              <a:ext cx="771727" cy="55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nb-NO" altLang="id-ID" sz="2779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8" name="Group 26">
            <a:extLst>
              <a:ext uri="{FF2B5EF4-FFF2-40B4-BE49-F238E27FC236}">
                <a16:creationId xmlns:a16="http://schemas.microsoft.com/office/drawing/2014/main" id="{60737A6C-CA0F-4282-A4C9-FFDDFB0215A6}"/>
              </a:ext>
            </a:extLst>
          </p:cNvPr>
          <p:cNvGrpSpPr>
            <a:grpSpLocks noChangeAspect="1"/>
          </p:cNvGrpSpPr>
          <p:nvPr/>
        </p:nvGrpSpPr>
        <p:grpSpPr>
          <a:xfrm>
            <a:off x="4581831" y="1802825"/>
            <a:ext cx="901509" cy="901509"/>
            <a:chOff x="5385173" y="1917525"/>
            <a:chExt cx="1440000" cy="1440000"/>
          </a:xfrm>
        </p:grpSpPr>
        <p:sp>
          <p:nvSpPr>
            <p:cNvPr id="19" name="Oval 27">
              <a:extLst>
                <a:ext uri="{FF2B5EF4-FFF2-40B4-BE49-F238E27FC236}">
                  <a16:creationId xmlns:a16="http://schemas.microsoft.com/office/drawing/2014/main" id="{30420FEB-6C8F-4996-8144-0BAB3FD5E8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Oval 28">
              <a:extLst>
                <a:ext uri="{FF2B5EF4-FFF2-40B4-BE49-F238E27FC236}">
                  <a16:creationId xmlns:a16="http://schemas.microsoft.com/office/drawing/2014/main" id="{644AFCB9-FBF4-4BA2-A751-A012D32210F7}"/>
                </a:ext>
              </a:extLst>
            </p:cNvPr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:a16="http://schemas.microsoft.com/office/drawing/2014/main" id="{1E49555B-CB0B-4034-938E-7E3EF1A3D90C}"/>
              </a:ext>
            </a:extLst>
          </p:cNvPr>
          <p:cNvGrpSpPr>
            <a:grpSpLocks noChangeAspect="1"/>
          </p:cNvGrpSpPr>
          <p:nvPr/>
        </p:nvGrpSpPr>
        <p:grpSpPr>
          <a:xfrm>
            <a:off x="5562649" y="5140072"/>
            <a:ext cx="901508" cy="901509"/>
            <a:chOff x="5385173" y="1917525"/>
            <a:chExt cx="1440000" cy="1440000"/>
          </a:xfrm>
        </p:grpSpPr>
        <p:sp>
          <p:nvSpPr>
            <p:cNvPr id="22" name="Oval 30">
              <a:extLst>
                <a:ext uri="{FF2B5EF4-FFF2-40B4-BE49-F238E27FC236}">
                  <a16:creationId xmlns:a16="http://schemas.microsoft.com/office/drawing/2014/main" id="{0D8090F3-F12F-43B3-BE52-754E3BDC2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Oval 31">
              <a:extLst>
                <a:ext uri="{FF2B5EF4-FFF2-40B4-BE49-F238E27FC236}">
                  <a16:creationId xmlns:a16="http://schemas.microsoft.com/office/drawing/2014/main" id="{8F6D95BB-8BB6-4BD6-903D-1DF432DF5A8B}"/>
                </a:ext>
              </a:extLst>
            </p:cNvPr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32">
            <a:extLst>
              <a:ext uri="{FF2B5EF4-FFF2-40B4-BE49-F238E27FC236}">
                <a16:creationId xmlns:a16="http://schemas.microsoft.com/office/drawing/2014/main" id="{BF170D8D-FC67-4F9D-8274-0BCD2CA0343D}"/>
              </a:ext>
            </a:extLst>
          </p:cNvPr>
          <p:cNvGrpSpPr>
            <a:grpSpLocks noChangeAspect="1"/>
          </p:cNvGrpSpPr>
          <p:nvPr/>
        </p:nvGrpSpPr>
        <p:grpSpPr>
          <a:xfrm>
            <a:off x="6463461" y="4039171"/>
            <a:ext cx="901509" cy="901509"/>
            <a:chOff x="5385173" y="1917525"/>
            <a:chExt cx="1440000" cy="1440000"/>
          </a:xfrm>
          <a:solidFill>
            <a:srgbClr val="92D050"/>
          </a:solidFill>
        </p:grpSpPr>
        <p:sp>
          <p:nvSpPr>
            <p:cNvPr id="25" name="Oval 33">
              <a:extLst>
                <a:ext uri="{FF2B5EF4-FFF2-40B4-BE49-F238E27FC236}">
                  <a16:creationId xmlns:a16="http://schemas.microsoft.com/office/drawing/2014/main" id="{F9B5801A-EC18-4058-9626-0A94017302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Oval 34">
              <a:extLst>
                <a:ext uri="{FF2B5EF4-FFF2-40B4-BE49-F238E27FC236}">
                  <a16:creationId xmlns:a16="http://schemas.microsoft.com/office/drawing/2014/main" id="{01E9339A-72BF-47EA-9426-5066C21358F5}"/>
                </a:ext>
              </a:extLst>
            </p:cNvPr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grp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35">
            <a:extLst>
              <a:ext uri="{FF2B5EF4-FFF2-40B4-BE49-F238E27FC236}">
                <a16:creationId xmlns:a16="http://schemas.microsoft.com/office/drawing/2014/main" id="{1F20B705-2C0E-4677-AA18-EDECDBEEFB6B}"/>
              </a:ext>
            </a:extLst>
          </p:cNvPr>
          <p:cNvGrpSpPr>
            <a:grpSpLocks noChangeAspect="1"/>
          </p:cNvGrpSpPr>
          <p:nvPr/>
        </p:nvGrpSpPr>
        <p:grpSpPr>
          <a:xfrm>
            <a:off x="5377927" y="2873725"/>
            <a:ext cx="901509" cy="901509"/>
            <a:chOff x="5385173" y="1917525"/>
            <a:chExt cx="1440000" cy="1440000"/>
          </a:xfrm>
        </p:grpSpPr>
        <p:sp>
          <p:nvSpPr>
            <p:cNvPr id="28" name="Oval 36">
              <a:extLst>
                <a:ext uri="{FF2B5EF4-FFF2-40B4-BE49-F238E27FC236}">
                  <a16:creationId xmlns:a16="http://schemas.microsoft.com/office/drawing/2014/main" id="{2D95361D-7CF3-4DF3-BBCB-C89E451E27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chemeClr val="bg1">
                <a:lumMod val="65000"/>
                <a:alpha val="6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3BA5E036-D608-40CD-9AFE-9AFDA1458B35}"/>
                </a:ext>
              </a:extLst>
            </p:cNvPr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2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38">
            <a:extLst>
              <a:ext uri="{FF2B5EF4-FFF2-40B4-BE49-F238E27FC236}">
                <a16:creationId xmlns:a16="http://schemas.microsoft.com/office/drawing/2014/main" id="{7A956B0A-70B3-477B-9DAB-3A956E152CEE}"/>
              </a:ext>
            </a:extLst>
          </p:cNvPr>
          <p:cNvGrpSpPr>
            <a:grpSpLocks noChangeAspect="1"/>
          </p:cNvGrpSpPr>
          <p:nvPr/>
        </p:nvGrpSpPr>
        <p:grpSpPr>
          <a:xfrm>
            <a:off x="4784061" y="2000030"/>
            <a:ext cx="488319" cy="488319"/>
            <a:chOff x="-2771775" y="66675"/>
            <a:chExt cx="827087" cy="827088"/>
          </a:xfrm>
          <a:solidFill>
            <a:schemeClr val="bg1"/>
          </a:solidFill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16106FE6-285C-4DE5-86A4-B07C7CBC99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71775" y="66675"/>
              <a:ext cx="827087" cy="827088"/>
            </a:xfrm>
            <a:custGeom>
              <a:avLst/>
              <a:gdLst>
                <a:gd name="T0" fmla="*/ 188 w 220"/>
                <a:gd name="T1" fmla="*/ 83 h 220"/>
                <a:gd name="T2" fmla="*/ 196 w 220"/>
                <a:gd name="T3" fmla="*/ 56 h 220"/>
                <a:gd name="T4" fmla="*/ 181 w 220"/>
                <a:gd name="T5" fmla="*/ 26 h 220"/>
                <a:gd name="T6" fmla="*/ 164 w 220"/>
                <a:gd name="T7" fmla="*/ 24 h 220"/>
                <a:gd name="T8" fmla="*/ 137 w 220"/>
                <a:gd name="T9" fmla="*/ 32 h 220"/>
                <a:gd name="T10" fmla="*/ 119 w 220"/>
                <a:gd name="T11" fmla="*/ 0 h 220"/>
                <a:gd name="T12" fmla="*/ 87 w 220"/>
                <a:gd name="T13" fmla="*/ 11 h 220"/>
                <a:gd name="T14" fmla="*/ 74 w 220"/>
                <a:gd name="T15" fmla="*/ 36 h 220"/>
                <a:gd name="T16" fmla="*/ 49 w 220"/>
                <a:gd name="T17" fmla="*/ 22 h 220"/>
                <a:gd name="T18" fmla="*/ 26 w 220"/>
                <a:gd name="T19" fmla="*/ 39 h 220"/>
                <a:gd name="T20" fmla="*/ 36 w 220"/>
                <a:gd name="T21" fmla="*/ 74 h 220"/>
                <a:gd name="T22" fmla="*/ 11 w 220"/>
                <a:gd name="T23" fmla="*/ 87 h 220"/>
                <a:gd name="T24" fmla="*/ 0 w 220"/>
                <a:gd name="T25" fmla="*/ 119 h 220"/>
                <a:gd name="T26" fmla="*/ 32 w 220"/>
                <a:gd name="T27" fmla="*/ 137 h 220"/>
                <a:gd name="T28" fmla="*/ 24 w 220"/>
                <a:gd name="T29" fmla="*/ 164 h 220"/>
                <a:gd name="T30" fmla="*/ 39 w 220"/>
                <a:gd name="T31" fmla="*/ 194 h 220"/>
                <a:gd name="T32" fmla="*/ 56 w 220"/>
                <a:gd name="T33" fmla="*/ 196 h 220"/>
                <a:gd name="T34" fmla="*/ 83 w 220"/>
                <a:gd name="T35" fmla="*/ 188 h 220"/>
                <a:gd name="T36" fmla="*/ 101 w 220"/>
                <a:gd name="T37" fmla="*/ 220 h 220"/>
                <a:gd name="T38" fmla="*/ 133 w 220"/>
                <a:gd name="T39" fmla="*/ 209 h 220"/>
                <a:gd name="T40" fmla="*/ 146 w 220"/>
                <a:gd name="T41" fmla="*/ 184 h 220"/>
                <a:gd name="T42" fmla="*/ 171 w 220"/>
                <a:gd name="T43" fmla="*/ 198 h 220"/>
                <a:gd name="T44" fmla="*/ 194 w 220"/>
                <a:gd name="T45" fmla="*/ 181 h 220"/>
                <a:gd name="T46" fmla="*/ 184 w 220"/>
                <a:gd name="T47" fmla="*/ 146 h 220"/>
                <a:gd name="T48" fmla="*/ 209 w 220"/>
                <a:gd name="T49" fmla="*/ 133 h 220"/>
                <a:gd name="T50" fmla="*/ 220 w 220"/>
                <a:gd name="T51" fmla="*/ 101 h 220"/>
                <a:gd name="T52" fmla="*/ 185 w 220"/>
                <a:gd name="T53" fmla="*/ 124 h 220"/>
                <a:gd name="T54" fmla="*/ 172 w 220"/>
                <a:gd name="T55" fmla="*/ 140 h 220"/>
                <a:gd name="T56" fmla="*/ 185 w 220"/>
                <a:gd name="T57" fmla="*/ 171 h 220"/>
                <a:gd name="T58" fmla="*/ 154 w 220"/>
                <a:gd name="T59" fmla="*/ 173 h 220"/>
                <a:gd name="T60" fmla="*/ 140 w 220"/>
                <a:gd name="T61" fmla="*/ 172 h 220"/>
                <a:gd name="T62" fmla="*/ 124 w 220"/>
                <a:gd name="T63" fmla="*/ 185 h 220"/>
                <a:gd name="T64" fmla="*/ 101 w 220"/>
                <a:gd name="T65" fmla="*/ 206 h 220"/>
                <a:gd name="T66" fmla="*/ 87 w 220"/>
                <a:gd name="T67" fmla="*/ 175 h 220"/>
                <a:gd name="T68" fmla="*/ 74 w 220"/>
                <a:gd name="T69" fmla="*/ 170 h 220"/>
                <a:gd name="T70" fmla="*/ 49 w 220"/>
                <a:gd name="T71" fmla="*/ 185 h 220"/>
                <a:gd name="T72" fmla="*/ 47 w 220"/>
                <a:gd name="T73" fmla="*/ 154 h 220"/>
                <a:gd name="T74" fmla="*/ 45 w 220"/>
                <a:gd name="T75" fmla="*/ 133 h 220"/>
                <a:gd name="T76" fmla="*/ 14 w 220"/>
                <a:gd name="T77" fmla="*/ 119 h 220"/>
                <a:gd name="T78" fmla="*/ 35 w 220"/>
                <a:gd name="T79" fmla="*/ 96 h 220"/>
                <a:gd name="T80" fmla="*/ 48 w 220"/>
                <a:gd name="T81" fmla="*/ 80 h 220"/>
                <a:gd name="T82" fmla="*/ 35 w 220"/>
                <a:gd name="T83" fmla="*/ 49 h 220"/>
                <a:gd name="T84" fmla="*/ 66 w 220"/>
                <a:gd name="T85" fmla="*/ 47 h 220"/>
                <a:gd name="T86" fmla="*/ 80 w 220"/>
                <a:gd name="T87" fmla="*/ 48 h 220"/>
                <a:gd name="T88" fmla="*/ 96 w 220"/>
                <a:gd name="T89" fmla="*/ 35 h 220"/>
                <a:gd name="T90" fmla="*/ 119 w 220"/>
                <a:gd name="T91" fmla="*/ 14 h 220"/>
                <a:gd name="T92" fmla="*/ 133 w 220"/>
                <a:gd name="T93" fmla="*/ 45 h 220"/>
                <a:gd name="T94" fmla="*/ 146 w 220"/>
                <a:gd name="T95" fmla="*/ 50 h 220"/>
                <a:gd name="T96" fmla="*/ 171 w 220"/>
                <a:gd name="T97" fmla="*/ 35 h 220"/>
                <a:gd name="T98" fmla="*/ 173 w 220"/>
                <a:gd name="T99" fmla="*/ 66 h 220"/>
                <a:gd name="T100" fmla="*/ 175 w 220"/>
                <a:gd name="T101" fmla="*/ 87 h 220"/>
                <a:gd name="T102" fmla="*/ 206 w 220"/>
                <a:gd name="T103" fmla="*/ 101 h 220"/>
                <a:gd name="T104" fmla="*/ 185 w 220"/>
                <a:gd name="T105" fmla="*/ 12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0" h="22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A197EBC7-5E55-4C46-8979-7464BB1E3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38413" y="300038"/>
              <a:ext cx="360362" cy="360363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48 w 96"/>
                <a:gd name="T11" fmla="*/ 90 h 96"/>
                <a:gd name="T12" fmla="*/ 6 w 96"/>
                <a:gd name="T13" fmla="*/ 48 h 96"/>
                <a:gd name="T14" fmla="*/ 48 w 96"/>
                <a:gd name="T15" fmla="*/ 6 h 96"/>
                <a:gd name="T16" fmla="*/ 90 w 96"/>
                <a:gd name="T17" fmla="*/ 48 h 96"/>
                <a:gd name="T18" fmla="*/ 48 w 96"/>
                <a:gd name="T19" fmla="*/ 9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55059819-C4F7-4532-9785-E78FE19513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60625" y="374650"/>
              <a:ext cx="207962" cy="206375"/>
            </a:xfrm>
            <a:custGeom>
              <a:avLst/>
              <a:gdLst>
                <a:gd name="T0" fmla="*/ 27 w 55"/>
                <a:gd name="T1" fmla="*/ 0 h 55"/>
                <a:gd name="T2" fmla="*/ 0 w 55"/>
                <a:gd name="T3" fmla="*/ 28 h 55"/>
                <a:gd name="T4" fmla="*/ 27 w 55"/>
                <a:gd name="T5" fmla="*/ 55 h 55"/>
                <a:gd name="T6" fmla="*/ 55 w 55"/>
                <a:gd name="T7" fmla="*/ 28 h 55"/>
                <a:gd name="T8" fmla="*/ 27 w 55"/>
                <a:gd name="T9" fmla="*/ 0 h 55"/>
                <a:gd name="T10" fmla="*/ 27 w 55"/>
                <a:gd name="T11" fmla="*/ 49 h 55"/>
                <a:gd name="T12" fmla="*/ 6 w 55"/>
                <a:gd name="T13" fmla="*/ 28 h 55"/>
                <a:gd name="T14" fmla="*/ 27 w 55"/>
                <a:gd name="T15" fmla="*/ 7 h 55"/>
                <a:gd name="T16" fmla="*/ 48 w 55"/>
                <a:gd name="T17" fmla="*/ 28 h 55"/>
                <a:gd name="T18" fmla="*/ 27 w 55"/>
                <a:gd name="T1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" h="55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42">
            <a:extLst>
              <a:ext uri="{FF2B5EF4-FFF2-40B4-BE49-F238E27FC236}">
                <a16:creationId xmlns:a16="http://schemas.microsoft.com/office/drawing/2014/main" id="{AA5BB2FC-14C0-477C-839D-F144D5A96B72}"/>
              </a:ext>
            </a:extLst>
          </p:cNvPr>
          <p:cNvGrpSpPr/>
          <p:nvPr/>
        </p:nvGrpSpPr>
        <p:grpSpPr>
          <a:xfrm>
            <a:off x="5793380" y="5422632"/>
            <a:ext cx="433091" cy="331012"/>
            <a:chOff x="5516563" y="84138"/>
            <a:chExt cx="1414463" cy="1081087"/>
          </a:xfrm>
          <a:solidFill>
            <a:schemeClr val="bg1"/>
          </a:solidFill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12A757A2-6888-429F-94BE-3477C0633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8013" y="249238"/>
              <a:ext cx="896938" cy="698500"/>
            </a:xfrm>
            <a:custGeom>
              <a:avLst/>
              <a:gdLst>
                <a:gd name="T0" fmla="*/ 214 w 239"/>
                <a:gd name="T1" fmla="*/ 9 h 186"/>
                <a:gd name="T2" fmla="*/ 120 w 239"/>
                <a:gd name="T3" fmla="*/ 0 h 186"/>
                <a:gd name="T4" fmla="*/ 26 w 239"/>
                <a:gd name="T5" fmla="*/ 9 h 186"/>
                <a:gd name="T6" fmla="*/ 17 w 239"/>
                <a:gd name="T7" fmla="*/ 17 h 186"/>
                <a:gd name="T8" fmla="*/ 17 w 239"/>
                <a:gd name="T9" fmla="*/ 169 h 186"/>
                <a:gd name="T10" fmla="*/ 26 w 239"/>
                <a:gd name="T11" fmla="*/ 177 h 186"/>
                <a:gd name="T12" fmla="*/ 120 w 239"/>
                <a:gd name="T13" fmla="*/ 186 h 186"/>
                <a:gd name="T14" fmla="*/ 214 w 239"/>
                <a:gd name="T15" fmla="*/ 177 h 186"/>
                <a:gd name="T16" fmla="*/ 222 w 239"/>
                <a:gd name="T17" fmla="*/ 169 h 186"/>
                <a:gd name="T18" fmla="*/ 222 w 239"/>
                <a:gd name="T19" fmla="*/ 17 h 186"/>
                <a:gd name="T20" fmla="*/ 214 w 239"/>
                <a:gd name="T21" fmla="*/ 9 h 186"/>
                <a:gd name="T22" fmla="*/ 211 w 239"/>
                <a:gd name="T23" fmla="*/ 165 h 186"/>
                <a:gd name="T24" fmla="*/ 28 w 239"/>
                <a:gd name="T25" fmla="*/ 165 h 186"/>
                <a:gd name="T26" fmla="*/ 28 w 239"/>
                <a:gd name="T27" fmla="*/ 21 h 186"/>
                <a:gd name="T28" fmla="*/ 211 w 239"/>
                <a:gd name="T29" fmla="*/ 21 h 186"/>
                <a:gd name="T30" fmla="*/ 211 w 239"/>
                <a:gd name="T31" fmla="*/ 16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9" h="186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5988672-4D14-4A57-BBF8-C311F54657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6563" y="84138"/>
              <a:ext cx="1414463" cy="1081087"/>
            </a:xfrm>
            <a:custGeom>
              <a:avLst/>
              <a:gdLst>
                <a:gd name="T0" fmla="*/ 359 w 377"/>
                <a:gd name="T1" fmla="*/ 27 h 288"/>
                <a:gd name="T2" fmla="*/ 340 w 377"/>
                <a:gd name="T3" fmla="*/ 9 h 288"/>
                <a:gd name="T4" fmla="*/ 189 w 377"/>
                <a:gd name="T5" fmla="*/ 0 h 288"/>
                <a:gd name="T6" fmla="*/ 37 w 377"/>
                <a:gd name="T7" fmla="*/ 9 h 288"/>
                <a:gd name="T8" fmla="*/ 18 w 377"/>
                <a:gd name="T9" fmla="*/ 27 h 288"/>
                <a:gd name="T10" fmla="*/ 18 w 377"/>
                <a:gd name="T11" fmla="*/ 250 h 288"/>
                <a:gd name="T12" fmla="*/ 37 w 377"/>
                <a:gd name="T13" fmla="*/ 267 h 288"/>
                <a:gd name="T14" fmla="*/ 110 w 377"/>
                <a:gd name="T15" fmla="*/ 274 h 288"/>
                <a:gd name="T16" fmla="*/ 108 w 377"/>
                <a:gd name="T17" fmla="*/ 276 h 288"/>
                <a:gd name="T18" fmla="*/ 189 w 377"/>
                <a:gd name="T19" fmla="*/ 288 h 288"/>
                <a:gd name="T20" fmla="*/ 269 w 377"/>
                <a:gd name="T21" fmla="*/ 276 h 288"/>
                <a:gd name="T22" fmla="*/ 267 w 377"/>
                <a:gd name="T23" fmla="*/ 274 h 288"/>
                <a:gd name="T24" fmla="*/ 340 w 377"/>
                <a:gd name="T25" fmla="*/ 267 h 288"/>
                <a:gd name="T26" fmla="*/ 359 w 377"/>
                <a:gd name="T27" fmla="*/ 250 h 288"/>
                <a:gd name="T28" fmla="*/ 359 w 377"/>
                <a:gd name="T29" fmla="*/ 27 h 288"/>
                <a:gd name="T30" fmla="*/ 337 w 377"/>
                <a:gd name="T31" fmla="*/ 244 h 288"/>
                <a:gd name="T32" fmla="*/ 40 w 377"/>
                <a:gd name="T33" fmla="*/ 244 h 288"/>
                <a:gd name="T34" fmla="*/ 40 w 377"/>
                <a:gd name="T35" fmla="*/ 32 h 288"/>
                <a:gd name="T36" fmla="*/ 337 w 377"/>
                <a:gd name="T37" fmla="*/ 32 h 288"/>
                <a:gd name="T38" fmla="*/ 337 w 377"/>
                <a:gd name="T39" fmla="*/ 2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7" h="288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29B65503-6022-4A85-AD57-DC88AAEC2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301625"/>
              <a:ext cx="131763" cy="128587"/>
            </a:xfrm>
            <a:custGeom>
              <a:avLst/>
              <a:gdLst>
                <a:gd name="T0" fmla="*/ 17 w 35"/>
                <a:gd name="T1" fmla="*/ 34 h 34"/>
                <a:gd name="T2" fmla="*/ 35 w 35"/>
                <a:gd name="T3" fmla="*/ 17 h 34"/>
                <a:gd name="T4" fmla="*/ 17 w 35"/>
                <a:gd name="T5" fmla="*/ 0 h 34"/>
                <a:gd name="T6" fmla="*/ 0 w 35"/>
                <a:gd name="T7" fmla="*/ 17 h 34"/>
                <a:gd name="T8" fmla="*/ 17 w 35"/>
                <a:gd name="T9" fmla="*/ 34 h 34"/>
                <a:gd name="T10" fmla="*/ 17 w 35"/>
                <a:gd name="T11" fmla="*/ 11 h 34"/>
                <a:gd name="T12" fmla="*/ 23 w 35"/>
                <a:gd name="T13" fmla="*/ 17 h 34"/>
                <a:gd name="T14" fmla="*/ 17 w 35"/>
                <a:gd name="T15" fmla="*/ 23 h 34"/>
                <a:gd name="T16" fmla="*/ 12 w 35"/>
                <a:gd name="T17" fmla="*/ 17 h 34"/>
                <a:gd name="T18" fmla="*/ 17 w 35"/>
                <a:gd name="T1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4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50854CC1-67A3-4D8C-9B50-C2D4A9C5A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860425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5 w 46"/>
                <a:gd name="T3" fmla="*/ 0 h 12"/>
                <a:gd name="T4" fmla="*/ 0 w 46"/>
                <a:gd name="T5" fmla="*/ 6 h 12"/>
                <a:gd name="T6" fmla="*/ 5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36A451CA-36FE-4296-B944-587F49BB2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733425"/>
              <a:ext cx="173038" cy="41275"/>
            </a:xfrm>
            <a:custGeom>
              <a:avLst/>
              <a:gdLst>
                <a:gd name="T0" fmla="*/ 40 w 46"/>
                <a:gd name="T1" fmla="*/ 0 h 11"/>
                <a:gd name="T2" fmla="*/ 6 w 46"/>
                <a:gd name="T3" fmla="*/ 0 h 11"/>
                <a:gd name="T4" fmla="*/ 0 w 46"/>
                <a:gd name="T5" fmla="*/ 5 h 11"/>
                <a:gd name="T6" fmla="*/ 6 w 46"/>
                <a:gd name="T7" fmla="*/ 11 h 11"/>
                <a:gd name="T8" fmla="*/ 40 w 46"/>
                <a:gd name="T9" fmla="*/ 11 h 11"/>
                <a:gd name="T10" fmla="*/ 46 w 46"/>
                <a:gd name="T11" fmla="*/ 5 h 11"/>
                <a:gd name="T12" fmla="*/ 40 w 46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A9DD3838-43F9-4F84-B888-02821049D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601663"/>
              <a:ext cx="173038" cy="46037"/>
            </a:xfrm>
            <a:custGeom>
              <a:avLst/>
              <a:gdLst>
                <a:gd name="T0" fmla="*/ 40 w 46"/>
                <a:gd name="T1" fmla="*/ 0 h 12"/>
                <a:gd name="T2" fmla="*/ 6 w 46"/>
                <a:gd name="T3" fmla="*/ 0 h 12"/>
                <a:gd name="T4" fmla="*/ 0 w 46"/>
                <a:gd name="T5" fmla="*/ 6 h 12"/>
                <a:gd name="T6" fmla="*/ 6 w 46"/>
                <a:gd name="T7" fmla="*/ 12 h 12"/>
                <a:gd name="T8" fmla="*/ 40 w 46"/>
                <a:gd name="T9" fmla="*/ 12 h 12"/>
                <a:gd name="T10" fmla="*/ 46 w 46"/>
                <a:gd name="T11" fmla="*/ 6 h 12"/>
                <a:gd name="T12" fmla="*/ 40 w 4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2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2D563506-9211-4363-AF6F-CFFBF4D67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100" y="422275"/>
              <a:ext cx="258763" cy="179387"/>
            </a:xfrm>
            <a:custGeom>
              <a:avLst/>
              <a:gdLst>
                <a:gd name="T0" fmla="*/ 63 w 69"/>
                <a:gd name="T1" fmla="*/ 0 h 48"/>
                <a:gd name="T2" fmla="*/ 10 w 69"/>
                <a:gd name="T3" fmla="*/ 4 h 48"/>
                <a:gd name="T4" fmla="*/ 3 w 69"/>
                <a:gd name="T5" fmla="*/ 10 h 48"/>
                <a:gd name="T6" fmla="*/ 0 w 69"/>
                <a:gd name="T7" fmla="*/ 42 h 48"/>
                <a:gd name="T8" fmla="*/ 5 w 69"/>
                <a:gd name="T9" fmla="*/ 48 h 48"/>
                <a:gd name="T10" fmla="*/ 11 w 69"/>
                <a:gd name="T11" fmla="*/ 42 h 48"/>
                <a:gd name="T12" fmla="*/ 13 w 69"/>
                <a:gd name="T13" fmla="*/ 21 h 48"/>
                <a:gd name="T14" fmla="*/ 20 w 69"/>
                <a:gd name="T15" fmla="*/ 14 h 48"/>
                <a:gd name="T16" fmla="*/ 63 w 69"/>
                <a:gd name="T17" fmla="*/ 11 h 48"/>
                <a:gd name="T18" fmla="*/ 69 w 69"/>
                <a:gd name="T19" fmla="*/ 5 h 48"/>
                <a:gd name="T20" fmla="*/ 63 w 69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48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Group 50">
            <a:extLst>
              <a:ext uri="{FF2B5EF4-FFF2-40B4-BE49-F238E27FC236}">
                <a16:creationId xmlns:a16="http://schemas.microsoft.com/office/drawing/2014/main" id="{D1D8CC6B-57EE-41E2-84E4-D0F0FACF6504}"/>
              </a:ext>
            </a:extLst>
          </p:cNvPr>
          <p:cNvGrpSpPr/>
          <p:nvPr/>
        </p:nvGrpSpPr>
        <p:grpSpPr>
          <a:xfrm>
            <a:off x="6680970" y="4293573"/>
            <a:ext cx="448155" cy="385938"/>
            <a:chOff x="2727325" y="-39687"/>
            <a:chExt cx="1463675" cy="1260475"/>
          </a:xfrm>
          <a:solidFill>
            <a:schemeClr val="bg1"/>
          </a:solidFill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C11AD233-1CFA-4201-AFD4-F0F2FA09A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7325" y="-39687"/>
              <a:ext cx="1463675" cy="1260475"/>
            </a:xfrm>
            <a:custGeom>
              <a:avLst/>
              <a:gdLst>
                <a:gd name="T0" fmla="*/ 347 w 390"/>
                <a:gd name="T1" fmla="*/ 42 h 336"/>
                <a:gd name="T2" fmla="*/ 195 w 390"/>
                <a:gd name="T3" fmla="*/ 38 h 336"/>
                <a:gd name="T4" fmla="*/ 43 w 390"/>
                <a:gd name="T5" fmla="*/ 42 h 336"/>
                <a:gd name="T6" fmla="*/ 43 w 390"/>
                <a:gd name="T7" fmla="*/ 196 h 336"/>
                <a:gd name="T8" fmla="*/ 170 w 390"/>
                <a:gd name="T9" fmla="*/ 322 h 336"/>
                <a:gd name="T10" fmla="*/ 220 w 390"/>
                <a:gd name="T11" fmla="*/ 322 h 336"/>
                <a:gd name="T12" fmla="*/ 347 w 390"/>
                <a:gd name="T13" fmla="*/ 196 h 336"/>
                <a:gd name="T14" fmla="*/ 347 w 390"/>
                <a:gd name="T15" fmla="*/ 42 h 336"/>
                <a:gd name="T16" fmla="*/ 330 w 390"/>
                <a:gd name="T17" fmla="*/ 180 h 336"/>
                <a:gd name="T18" fmla="*/ 203 w 390"/>
                <a:gd name="T19" fmla="*/ 306 h 336"/>
                <a:gd name="T20" fmla="*/ 187 w 390"/>
                <a:gd name="T21" fmla="*/ 306 h 336"/>
                <a:gd name="T22" fmla="*/ 59 w 390"/>
                <a:gd name="T23" fmla="*/ 180 h 336"/>
                <a:gd name="T24" fmla="*/ 59 w 390"/>
                <a:gd name="T25" fmla="*/ 58 h 336"/>
                <a:gd name="T26" fmla="*/ 179 w 390"/>
                <a:gd name="T27" fmla="*/ 55 h 336"/>
                <a:gd name="T28" fmla="*/ 195 w 390"/>
                <a:gd name="T29" fmla="*/ 70 h 336"/>
                <a:gd name="T30" fmla="*/ 210 w 390"/>
                <a:gd name="T31" fmla="*/ 55 h 336"/>
                <a:gd name="T32" fmla="*/ 330 w 390"/>
                <a:gd name="T33" fmla="*/ 58 h 336"/>
                <a:gd name="T34" fmla="*/ 330 w 390"/>
                <a:gd name="T35" fmla="*/ 18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36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0315079F-CC79-4D02-92A3-3F3B5A238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13" y="215900"/>
              <a:ext cx="206375" cy="201612"/>
            </a:xfrm>
            <a:custGeom>
              <a:avLst/>
              <a:gdLst>
                <a:gd name="T0" fmla="*/ 49 w 55"/>
                <a:gd name="T1" fmla="*/ 0 h 54"/>
                <a:gd name="T2" fmla="*/ 49 w 55"/>
                <a:gd name="T3" fmla="*/ 0 h 54"/>
                <a:gd name="T4" fmla="*/ 0 w 55"/>
                <a:gd name="T5" fmla="*/ 48 h 54"/>
                <a:gd name="T6" fmla="*/ 0 w 55"/>
                <a:gd name="T7" fmla="*/ 48 h 54"/>
                <a:gd name="T8" fmla="*/ 6 w 55"/>
                <a:gd name="T9" fmla="*/ 54 h 54"/>
                <a:gd name="T10" fmla="*/ 12 w 55"/>
                <a:gd name="T11" fmla="*/ 48 h 54"/>
                <a:gd name="T12" fmla="*/ 12 w 55"/>
                <a:gd name="T13" fmla="*/ 48 h 54"/>
                <a:gd name="T14" fmla="*/ 49 w 55"/>
                <a:gd name="T15" fmla="*/ 11 h 54"/>
                <a:gd name="T16" fmla="*/ 49 w 55"/>
                <a:gd name="T17" fmla="*/ 11 h 54"/>
                <a:gd name="T18" fmla="*/ 55 w 55"/>
                <a:gd name="T19" fmla="*/ 5 h 54"/>
                <a:gd name="T20" fmla="*/ 49 w 55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54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95" tIns="45796" rIns="91595" bIns="4579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78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5" name="Freeform 13">
            <a:extLst>
              <a:ext uri="{FF2B5EF4-FFF2-40B4-BE49-F238E27FC236}">
                <a16:creationId xmlns:a16="http://schemas.microsoft.com/office/drawing/2014/main" id="{F12D2B95-B79B-4BC2-8DB5-3A857CEF84C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31167" y="3099242"/>
            <a:ext cx="424090" cy="412991"/>
          </a:xfrm>
          <a:custGeom>
            <a:avLst/>
            <a:gdLst>
              <a:gd name="T0" fmla="*/ 161 w 226"/>
              <a:gd name="T1" fmla="*/ 0 h 220"/>
              <a:gd name="T2" fmla="*/ 96 w 226"/>
              <a:gd name="T3" fmla="*/ 47 h 220"/>
              <a:gd name="T4" fmla="*/ 95 w 226"/>
              <a:gd name="T5" fmla="*/ 47 h 220"/>
              <a:gd name="T6" fmla="*/ 24 w 226"/>
              <a:gd name="T7" fmla="*/ 119 h 220"/>
              <a:gd name="T8" fmla="*/ 1 w 226"/>
              <a:gd name="T9" fmla="*/ 189 h 220"/>
              <a:gd name="T10" fmla="*/ 24 w 226"/>
              <a:gd name="T11" fmla="*/ 220 h 220"/>
              <a:gd name="T12" fmla="*/ 90 w 226"/>
              <a:gd name="T13" fmla="*/ 203 h 220"/>
              <a:gd name="T14" fmla="*/ 207 w 226"/>
              <a:gd name="T15" fmla="*/ 91 h 220"/>
              <a:gd name="T16" fmla="*/ 110 w 226"/>
              <a:gd name="T17" fmla="*/ 164 h 220"/>
              <a:gd name="T18" fmla="*/ 170 w 226"/>
              <a:gd name="T19" fmla="*/ 81 h 220"/>
              <a:gd name="T20" fmla="*/ 163 w 226"/>
              <a:gd name="T21" fmla="*/ 115 h 220"/>
              <a:gd name="T22" fmla="*/ 110 w 226"/>
              <a:gd name="T23" fmla="*/ 169 h 220"/>
              <a:gd name="T24" fmla="*/ 102 w 226"/>
              <a:gd name="T25" fmla="*/ 139 h 220"/>
              <a:gd name="T26" fmla="*/ 79 w 226"/>
              <a:gd name="T27" fmla="*/ 117 h 220"/>
              <a:gd name="T28" fmla="*/ 159 w 226"/>
              <a:gd name="T29" fmla="*/ 61 h 220"/>
              <a:gd name="T30" fmla="*/ 102 w 226"/>
              <a:gd name="T31" fmla="*/ 139 h 220"/>
              <a:gd name="T32" fmla="*/ 52 w 226"/>
              <a:gd name="T33" fmla="*/ 110 h 220"/>
              <a:gd name="T34" fmla="*/ 137 w 226"/>
              <a:gd name="T35" fmla="*/ 49 h 220"/>
              <a:gd name="T36" fmla="*/ 29 w 226"/>
              <a:gd name="T37" fmla="*/ 205 h 220"/>
              <a:gd name="T38" fmla="*/ 14 w 226"/>
              <a:gd name="T39" fmla="*/ 196 h 220"/>
              <a:gd name="T40" fmla="*/ 22 w 226"/>
              <a:gd name="T41" fmla="*/ 166 h 220"/>
              <a:gd name="T42" fmla="*/ 54 w 226"/>
              <a:gd name="T43" fmla="*/ 199 h 220"/>
              <a:gd name="T44" fmla="*/ 61 w 226"/>
              <a:gd name="T45" fmla="*/ 197 h 220"/>
              <a:gd name="T46" fmla="*/ 24 w 226"/>
              <a:gd name="T47" fmla="*/ 159 h 220"/>
              <a:gd name="T48" fmla="*/ 33 w 226"/>
              <a:gd name="T49" fmla="*/ 129 h 220"/>
              <a:gd name="T50" fmla="*/ 89 w 226"/>
              <a:gd name="T51" fmla="*/ 189 h 220"/>
              <a:gd name="T52" fmla="*/ 61 w 226"/>
              <a:gd name="T53" fmla="*/ 197 h 220"/>
              <a:gd name="T54" fmla="*/ 186 w 226"/>
              <a:gd name="T55" fmla="*/ 93 h 220"/>
              <a:gd name="T56" fmla="*/ 168 w 226"/>
              <a:gd name="T57" fmla="*/ 52 h 220"/>
              <a:gd name="T58" fmla="*/ 139 w 226"/>
              <a:gd name="T59" fmla="*/ 23 h 220"/>
              <a:gd name="T60" fmla="*/ 192 w 226"/>
              <a:gd name="T61" fmla="*/ 27 h 220"/>
              <a:gd name="T62" fmla="*/ 197 w 226"/>
              <a:gd name="T63" fmla="*/ 8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6" h="22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595" tIns="45796" rIns="91595" bIns="45796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id-ID" sz="781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TextBox 54">
            <a:extLst>
              <a:ext uri="{FF2B5EF4-FFF2-40B4-BE49-F238E27FC236}">
                <a16:creationId xmlns:a16="http://schemas.microsoft.com/office/drawing/2014/main" id="{C2046BC1-4D68-479A-AC9A-7A2EB92CCE10}"/>
              </a:ext>
            </a:extLst>
          </p:cNvPr>
          <p:cNvSpPr txBox="1"/>
          <p:nvPr/>
        </p:nvSpPr>
        <p:spPr>
          <a:xfrm>
            <a:off x="6580884" y="5070176"/>
            <a:ext cx="2040602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商业价值潜力</a:t>
            </a:r>
            <a:endParaRPr lang="id-ID" sz="2400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TextBox 55">
            <a:extLst>
              <a:ext uri="{FF2B5EF4-FFF2-40B4-BE49-F238E27FC236}">
                <a16:creationId xmlns:a16="http://schemas.microsoft.com/office/drawing/2014/main" id="{09C8C08D-0009-49B7-9B8E-1A263C40E22E}"/>
              </a:ext>
            </a:extLst>
          </p:cNvPr>
          <p:cNvSpPr txBox="1"/>
          <p:nvPr/>
        </p:nvSpPr>
        <p:spPr>
          <a:xfrm>
            <a:off x="7468128" y="3888590"/>
            <a:ext cx="1768355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高效性</a:t>
            </a:r>
            <a:endParaRPr lang="id-ID" sz="2400" dirty="0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Box 56">
            <a:extLst>
              <a:ext uri="{FF2B5EF4-FFF2-40B4-BE49-F238E27FC236}">
                <a16:creationId xmlns:a16="http://schemas.microsoft.com/office/drawing/2014/main" id="{CD20A003-7998-4841-AD76-1318D1A317BC}"/>
              </a:ext>
            </a:extLst>
          </p:cNvPr>
          <p:cNvSpPr txBox="1"/>
          <p:nvPr/>
        </p:nvSpPr>
        <p:spPr>
          <a:xfrm>
            <a:off x="6420533" y="2668513"/>
            <a:ext cx="1768355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易用性</a:t>
            </a:r>
            <a:endParaRPr lang="id-ID" sz="1215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Box 57">
            <a:extLst>
              <a:ext uri="{FF2B5EF4-FFF2-40B4-BE49-F238E27FC236}">
                <a16:creationId xmlns:a16="http://schemas.microsoft.com/office/drawing/2014/main" id="{BEDC5BAE-A901-4CE4-A438-F6617A1763CC}"/>
              </a:ext>
            </a:extLst>
          </p:cNvPr>
          <p:cNvSpPr txBox="1"/>
          <p:nvPr/>
        </p:nvSpPr>
        <p:spPr>
          <a:xfrm>
            <a:off x="5641601" y="1531168"/>
            <a:ext cx="1768355" cy="404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dirty="0">
                <a:solidFill>
                  <a:schemeClr val="accent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准确性</a:t>
            </a:r>
            <a:endParaRPr lang="id-ID" sz="2400" dirty="0">
              <a:solidFill>
                <a:schemeClr val="accent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TextBox 58">
            <a:extLst>
              <a:ext uri="{FF2B5EF4-FFF2-40B4-BE49-F238E27FC236}">
                <a16:creationId xmlns:a16="http://schemas.microsoft.com/office/drawing/2014/main" id="{0CEDEA64-7BA8-4077-A3A3-C4CDE97ED930}"/>
              </a:ext>
            </a:extLst>
          </p:cNvPr>
          <p:cNvSpPr txBox="1"/>
          <p:nvPr/>
        </p:nvSpPr>
        <p:spPr>
          <a:xfrm>
            <a:off x="5641601" y="1937484"/>
            <a:ext cx="5835052" cy="494751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模型对月负荷的总体拟合较好，月负荷总体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MAPE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低于百分之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17%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，个别月份甚至逼近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0%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59">
            <a:extLst>
              <a:ext uri="{FF2B5EF4-FFF2-40B4-BE49-F238E27FC236}">
                <a16:creationId xmlns:a16="http://schemas.microsoft.com/office/drawing/2014/main" id="{BD0946B2-DBEA-4A85-AF1A-61F12F8CECE4}"/>
              </a:ext>
            </a:extLst>
          </p:cNvPr>
          <p:cNvSpPr txBox="1"/>
          <p:nvPr/>
        </p:nvSpPr>
        <p:spPr>
          <a:xfrm>
            <a:off x="6420533" y="3100201"/>
            <a:ext cx="5056119" cy="494751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只需封装好模型，输入未来数据便可迅速得出预测结果。模型会自动补全缺失的半小时负荷数据，自动添加和补全特征。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60">
            <a:extLst>
              <a:ext uri="{FF2B5EF4-FFF2-40B4-BE49-F238E27FC236}">
                <a16:creationId xmlns:a16="http://schemas.microsoft.com/office/drawing/2014/main" id="{C4F5F54B-1C3B-4176-81C6-C7EB8D1BE148}"/>
              </a:ext>
            </a:extLst>
          </p:cNvPr>
          <p:cNvSpPr txBox="1"/>
          <p:nvPr/>
        </p:nvSpPr>
        <p:spPr>
          <a:xfrm>
            <a:off x="7468144" y="4304959"/>
            <a:ext cx="4008507" cy="494751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训练和预测时间较短，支持并行训练。可以在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分钟内预测出全年的负荷曲线。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61">
            <a:extLst>
              <a:ext uri="{FF2B5EF4-FFF2-40B4-BE49-F238E27FC236}">
                <a16:creationId xmlns:a16="http://schemas.microsoft.com/office/drawing/2014/main" id="{48FD9A2C-A7B2-4954-8954-95D87DA63308}"/>
              </a:ext>
            </a:extLst>
          </p:cNvPr>
          <p:cNvSpPr txBox="1"/>
          <p:nvPr/>
        </p:nvSpPr>
        <p:spPr>
          <a:xfrm>
            <a:off x="6577985" y="5470745"/>
            <a:ext cx="4898666" cy="236219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模型本身还有很大的进步空间。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DDCDECC-DA81-4970-A852-BD6461A960D2}"/>
              </a:ext>
            </a:extLst>
          </p:cNvPr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3DEA370-C10C-4B19-A930-801D73EF1708}"/>
                </a:ext>
              </a:extLst>
            </p:cNvPr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A202963F-AE36-40DF-BCC9-40A9B99A3EA7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78" name="Freeform 52">
                  <a:extLst>
                    <a:ext uri="{FF2B5EF4-FFF2-40B4-BE49-F238E27FC236}">
                      <a16:creationId xmlns:a16="http://schemas.microsoft.com/office/drawing/2014/main" id="{ECC47A62-FFAF-4AD9-91F9-257DEC0BBF1B}"/>
                    </a:ext>
                  </a:extLst>
                </p:cNvPr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9" name="Freeform 54">
                  <a:extLst>
                    <a:ext uri="{FF2B5EF4-FFF2-40B4-BE49-F238E27FC236}">
                      <a16:creationId xmlns:a16="http://schemas.microsoft.com/office/drawing/2014/main" id="{FA695408-2794-47C8-81DD-1FC1D3A17100}"/>
                    </a:ext>
                  </a:extLst>
                </p:cNvPr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0" name="Freeform 58">
                  <a:extLst>
                    <a:ext uri="{FF2B5EF4-FFF2-40B4-BE49-F238E27FC236}">
                      <a16:creationId xmlns:a16="http://schemas.microsoft.com/office/drawing/2014/main" id="{C384239D-DBCC-47DD-AECB-DBA4A8C4511F}"/>
                    </a:ext>
                  </a:extLst>
                </p:cNvPr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" name="Freeform 73">
                  <a:extLst>
                    <a:ext uri="{FF2B5EF4-FFF2-40B4-BE49-F238E27FC236}">
                      <a16:creationId xmlns:a16="http://schemas.microsoft.com/office/drawing/2014/main" id="{E87676E6-C077-4CC7-86FB-1AEECC325726}"/>
                    </a:ext>
                  </a:extLst>
                </p:cNvPr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2" name="Freeform 74">
                  <a:extLst>
                    <a:ext uri="{FF2B5EF4-FFF2-40B4-BE49-F238E27FC236}">
                      <a16:creationId xmlns:a16="http://schemas.microsoft.com/office/drawing/2014/main" id="{3EA18F7F-9D10-45A5-8AA8-E78F60809A81}"/>
                    </a:ext>
                  </a:extLst>
                </p:cNvPr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77" name="Rectangle 9">
                <a:extLst>
                  <a:ext uri="{FF2B5EF4-FFF2-40B4-BE49-F238E27FC236}">
                    <a16:creationId xmlns:a16="http://schemas.microsoft.com/office/drawing/2014/main" id="{83485458-3182-4E52-95AA-D438CD9DC41B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02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F3CDC0A9-2B72-4801-8B4D-1F4F379BA1EA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3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模型落地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33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占位符 11" descr="E:\Eric\北京理工大学\【金风杯】\【汇报】\背景素材\BJ.jpgBJ">
            <a:extLst>
              <a:ext uri="{FF2B5EF4-FFF2-40B4-BE49-F238E27FC236}">
                <a16:creationId xmlns:a16="http://schemas.microsoft.com/office/drawing/2014/main" id="{8B3C4D54-686A-407C-AB5C-8E16BF8E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905" y="0"/>
            <a:ext cx="12197715" cy="6858000"/>
          </a:xfrm>
          <a:prstGeom prst="rect">
            <a:avLst/>
          </a:prstGeom>
        </p:spPr>
      </p:pic>
      <p:sp>
        <p:nvSpPr>
          <p:cNvPr id="62" name="Rectangle 8">
            <a:extLst>
              <a:ext uri="{FF2B5EF4-FFF2-40B4-BE49-F238E27FC236}">
                <a16:creationId xmlns:a16="http://schemas.microsoft.com/office/drawing/2014/main" id="{744B8979-C5EA-414E-8C10-D3C84573B33C}"/>
              </a:ext>
            </a:extLst>
          </p:cNvPr>
          <p:cNvSpPr/>
          <p:nvPr/>
        </p:nvSpPr>
        <p:spPr>
          <a:xfrm>
            <a:off x="-1905" y="0"/>
            <a:ext cx="12197715" cy="6858000"/>
          </a:xfrm>
          <a:prstGeom prst="rect">
            <a:avLst/>
          </a:prstGeom>
          <a:solidFill>
            <a:srgbClr val="0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sp>
        <p:nvSpPr>
          <p:cNvPr id="115" name="六边形 114">
            <a:extLst>
              <a:ext uri="{FF2B5EF4-FFF2-40B4-BE49-F238E27FC236}">
                <a16:creationId xmlns:a16="http://schemas.microsoft.com/office/drawing/2014/main" id="{ED590337-12F3-4BD4-AFF5-C96997525139}"/>
              </a:ext>
            </a:extLst>
          </p:cNvPr>
          <p:cNvSpPr/>
          <p:nvPr/>
        </p:nvSpPr>
        <p:spPr>
          <a:xfrm>
            <a:off x="1582807" y="3534402"/>
            <a:ext cx="2658039" cy="2292716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C000"/>
              </a:solidFill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16" name="六边形 115">
            <a:extLst>
              <a:ext uri="{FF2B5EF4-FFF2-40B4-BE49-F238E27FC236}">
                <a16:creationId xmlns:a16="http://schemas.microsoft.com/office/drawing/2014/main" id="{4A735B3E-4D29-4CC6-803B-CAB766973426}"/>
              </a:ext>
            </a:extLst>
          </p:cNvPr>
          <p:cNvSpPr/>
          <p:nvPr/>
        </p:nvSpPr>
        <p:spPr>
          <a:xfrm>
            <a:off x="3909113" y="2144495"/>
            <a:ext cx="2660140" cy="2292716"/>
          </a:xfrm>
          <a:prstGeom prst="hexagon">
            <a:avLst/>
          </a:prstGeom>
          <a:solidFill>
            <a:srgbClr val="A5A5A5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17" name="六边形 116">
            <a:extLst>
              <a:ext uri="{FF2B5EF4-FFF2-40B4-BE49-F238E27FC236}">
                <a16:creationId xmlns:a16="http://schemas.microsoft.com/office/drawing/2014/main" id="{1C157CC5-61C3-41B1-9821-DF004009E79E}"/>
              </a:ext>
            </a:extLst>
          </p:cNvPr>
          <p:cNvSpPr/>
          <p:nvPr/>
        </p:nvSpPr>
        <p:spPr>
          <a:xfrm>
            <a:off x="6298409" y="3544899"/>
            <a:ext cx="2660140" cy="2292716"/>
          </a:xfrm>
          <a:prstGeom prst="hexagon">
            <a:avLst/>
          </a:prstGeom>
          <a:solidFill>
            <a:srgbClr val="4472C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18" name="六边形 117">
            <a:extLst>
              <a:ext uri="{FF2B5EF4-FFF2-40B4-BE49-F238E27FC236}">
                <a16:creationId xmlns:a16="http://schemas.microsoft.com/office/drawing/2014/main" id="{E021697D-8FF8-412A-9656-BFB42F33EE33}"/>
              </a:ext>
            </a:extLst>
          </p:cNvPr>
          <p:cNvSpPr/>
          <p:nvPr/>
        </p:nvSpPr>
        <p:spPr>
          <a:xfrm>
            <a:off x="8637319" y="2133996"/>
            <a:ext cx="2658039" cy="2292716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19" name="六边形 118">
            <a:extLst>
              <a:ext uri="{FF2B5EF4-FFF2-40B4-BE49-F238E27FC236}">
                <a16:creationId xmlns:a16="http://schemas.microsoft.com/office/drawing/2014/main" id="{6E18C50D-70B2-4D77-B427-30D20212FEB6}"/>
              </a:ext>
            </a:extLst>
          </p:cNvPr>
          <p:cNvSpPr/>
          <p:nvPr/>
        </p:nvSpPr>
        <p:spPr>
          <a:xfrm>
            <a:off x="2454121" y="2854146"/>
            <a:ext cx="615170" cy="531187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0" name="六边形 119">
            <a:extLst>
              <a:ext uri="{FF2B5EF4-FFF2-40B4-BE49-F238E27FC236}">
                <a16:creationId xmlns:a16="http://schemas.microsoft.com/office/drawing/2014/main" id="{958B31DC-CE9E-4A4B-B0B9-42ED9E8905D8}"/>
              </a:ext>
            </a:extLst>
          </p:cNvPr>
          <p:cNvSpPr/>
          <p:nvPr/>
        </p:nvSpPr>
        <p:spPr>
          <a:xfrm>
            <a:off x="4326926" y="4642969"/>
            <a:ext cx="615170" cy="531187"/>
          </a:xfrm>
          <a:prstGeom prst="hexagon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1" name="六边形 120">
            <a:extLst>
              <a:ext uri="{FF2B5EF4-FFF2-40B4-BE49-F238E27FC236}">
                <a16:creationId xmlns:a16="http://schemas.microsoft.com/office/drawing/2014/main" id="{017FA5A4-775B-49BA-85B0-5C800A7CFC67}"/>
              </a:ext>
            </a:extLst>
          </p:cNvPr>
          <p:cNvSpPr/>
          <p:nvPr/>
        </p:nvSpPr>
        <p:spPr>
          <a:xfrm>
            <a:off x="5679041" y="4752145"/>
            <a:ext cx="615170" cy="531187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2" name="六边形 121">
            <a:extLst>
              <a:ext uri="{FF2B5EF4-FFF2-40B4-BE49-F238E27FC236}">
                <a16:creationId xmlns:a16="http://schemas.microsoft.com/office/drawing/2014/main" id="{6A256005-F57F-44A7-9650-C317925A13BC}"/>
              </a:ext>
            </a:extLst>
          </p:cNvPr>
          <p:cNvSpPr/>
          <p:nvPr/>
        </p:nvSpPr>
        <p:spPr>
          <a:xfrm>
            <a:off x="7476264" y="2906634"/>
            <a:ext cx="398916" cy="342229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3" name="六边形 122">
            <a:extLst>
              <a:ext uri="{FF2B5EF4-FFF2-40B4-BE49-F238E27FC236}">
                <a16:creationId xmlns:a16="http://schemas.microsoft.com/office/drawing/2014/main" id="{0B1A1A7C-0EBB-4249-8A93-09E17CB23CC9}"/>
              </a:ext>
            </a:extLst>
          </p:cNvPr>
          <p:cNvSpPr/>
          <p:nvPr/>
        </p:nvSpPr>
        <p:spPr>
          <a:xfrm>
            <a:off x="6586048" y="2702978"/>
            <a:ext cx="585776" cy="50599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4" name="六边形 123">
            <a:extLst>
              <a:ext uri="{FF2B5EF4-FFF2-40B4-BE49-F238E27FC236}">
                <a16:creationId xmlns:a16="http://schemas.microsoft.com/office/drawing/2014/main" id="{43460AB6-86D5-4790-AE54-CC797D44BF4B}"/>
              </a:ext>
            </a:extLst>
          </p:cNvPr>
          <p:cNvSpPr/>
          <p:nvPr/>
        </p:nvSpPr>
        <p:spPr>
          <a:xfrm>
            <a:off x="3980498" y="2325057"/>
            <a:ext cx="241450" cy="207855"/>
          </a:xfrm>
          <a:prstGeom prst="hexagon">
            <a:avLst/>
          </a:prstGeom>
          <a:solidFill>
            <a:srgbClr val="ED7D3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5" name="六边形 124">
            <a:extLst>
              <a:ext uri="{FF2B5EF4-FFF2-40B4-BE49-F238E27FC236}">
                <a16:creationId xmlns:a16="http://schemas.microsoft.com/office/drawing/2014/main" id="{F4EFBA26-0690-43E2-86F8-5B1CF747770E}"/>
              </a:ext>
            </a:extLst>
          </p:cNvPr>
          <p:cNvSpPr/>
          <p:nvPr/>
        </p:nvSpPr>
        <p:spPr>
          <a:xfrm>
            <a:off x="5427093" y="4638769"/>
            <a:ext cx="270843" cy="235150"/>
          </a:xfrm>
          <a:prstGeom prst="hexagon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6" name="六边形 125">
            <a:extLst>
              <a:ext uri="{FF2B5EF4-FFF2-40B4-BE49-F238E27FC236}">
                <a16:creationId xmlns:a16="http://schemas.microsoft.com/office/drawing/2014/main" id="{1BA7DB3D-7D41-42D5-8E37-058EE2AA9735}"/>
              </a:ext>
            </a:extLst>
          </p:cNvPr>
          <p:cNvSpPr/>
          <p:nvPr/>
        </p:nvSpPr>
        <p:spPr>
          <a:xfrm>
            <a:off x="7152931" y="3208970"/>
            <a:ext cx="283440" cy="243549"/>
          </a:xfrm>
          <a:prstGeom prst="hexagon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7" name="六边形 126">
            <a:extLst>
              <a:ext uri="{FF2B5EF4-FFF2-40B4-BE49-F238E27FC236}">
                <a16:creationId xmlns:a16="http://schemas.microsoft.com/office/drawing/2014/main" id="{A8610681-8C6D-4A41-804A-BEAC9A20A771}"/>
              </a:ext>
            </a:extLst>
          </p:cNvPr>
          <p:cNvSpPr/>
          <p:nvPr/>
        </p:nvSpPr>
        <p:spPr>
          <a:xfrm>
            <a:off x="3568985" y="2568604"/>
            <a:ext cx="474499" cy="407314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8" name="六边形 127">
            <a:extLst>
              <a:ext uri="{FF2B5EF4-FFF2-40B4-BE49-F238E27FC236}">
                <a16:creationId xmlns:a16="http://schemas.microsoft.com/office/drawing/2014/main" id="{19E936AF-E5CE-4A5A-9E8A-79A61EC5929F}"/>
              </a:ext>
            </a:extLst>
          </p:cNvPr>
          <p:cNvSpPr/>
          <p:nvPr/>
        </p:nvSpPr>
        <p:spPr>
          <a:xfrm>
            <a:off x="9023636" y="4567384"/>
            <a:ext cx="587876" cy="50599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29" name="六边形 128">
            <a:extLst>
              <a:ext uri="{FF2B5EF4-FFF2-40B4-BE49-F238E27FC236}">
                <a16:creationId xmlns:a16="http://schemas.microsoft.com/office/drawing/2014/main" id="{DDA49CD3-FAB7-47E4-A88F-D0E1A735BD46}"/>
              </a:ext>
            </a:extLst>
          </p:cNvPr>
          <p:cNvSpPr/>
          <p:nvPr/>
        </p:nvSpPr>
        <p:spPr>
          <a:xfrm>
            <a:off x="9743785" y="4510694"/>
            <a:ext cx="424111" cy="365323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0" name="六边形 129">
            <a:extLst>
              <a:ext uri="{FF2B5EF4-FFF2-40B4-BE49-F238E27FC236}">
                <a16:creationId xmlns:a16="http://schemas.microsoft.com/office/drawing/2014/main" id="{BBA91653-FBE3-4B20-84C0-404BDC37AC2F}"/>
              </a:ext>
            </a:extLst>
          </p:cNvPr>
          <p:cNvSpPr/>
          <p:nvPr/>
        </p:nvSpPr>
        <p:spPr>
          <a:xfrm>
            <a:off x="9619912" y="4953702"/>
            <a:ext cx="281340" cy="243549"/>
          </a:xfrm>
          <a:prstGeom prst="hexag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1" name="六边形 130">
            <a:extLst>
              <a:ext uri="{FF2B5EF4-FFF2-40B4-BE49-F238E27FC236}">
                <a16:creationId xmlns:a16="http://schemas.microsoft.com/office/drawing/2014/main" id="{CC731783-84E6-4CB1-8478-AA05141EBC5A}"/>
              </a:ext>
            </a:extLst>
          </p:cNvPr>
          <p:cNvSpPr/>
          <p:nvPr/>
        </p:nvSpPr>
        <p:spPr>
          <a:xfrm>
            <a:off x="3159574" y="2923430"/>
            <a:ext cx="398916" cy="342229"/>
          </a:xfrm>
          <a:prstGeom prst="hexagon">
            <a:avLst/>
          </a:prstGeom>
          <a:solidFill>
            <a:srgbClr val="0070C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2" name="TextBox 1">
            <a:extLst>
              <a:ext uri="{FF2B5EF4-FFF2-40B4-BE49-F238E27FC236}">
                <a16:creationId xmlns:a16="http://schemas.microsoft.com/office/drawing/2014/main" id="{BCAC14CA-2293-44DE-A14C-D31932635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0267" y="4697553"/>
            <a:ext cx="1302119" cy="46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实地调研</a:t>
            </a:r>
          </a:p>
        </p:txBody>
      </p:sp>
      <p:sp>
        <p:nvSpPr>
          <p:cNvPr id="133" name="流程图: 联系 2">
            <a:extLst>
              <a:ext uri="{FF2B5EF4-FFF2-40B4-BE49-F238E27FC236}">
                <a16:creationId xmlns:a16="http://schemas.microsoft.com/office/drawing/2014/main" id="{043D4DAE-5724-4BCA-BED6-20E809C59579}"/>
              </a:ext>
            </a:extLst>
          </p:cNvPr>
          <p:cNvSpPr/>
          <p:nvPr/>
        </p:nvSpPr>
        <p:spPr>
          <a:xfrm>
            <a:off x="2645181" y="3937517"/>
            <a:ext cx="537487" cy="531187"/>
          </a:xfrm>
          <a:custGeom>
            <a:avLst/>
            <a:gdLst/>
            <a:ahLst/>
            <a:cxnLst/>
            <a:rect l="l" t="t" r="r" b="b"/>
            <a:pathLst>
              <a:path w="802483" h="792958">
                <a:moveTo>
                  <a:pt x="623890" y="697087"/>
                </a:moveTo>
                <a:lnTo>
                  <a:pt x="623890" y="764174"/>
                </a:lnTo>
                <a:cubicBezTo>
                  <a:pt x="581823" y="782953"/>
                  <a:pt x="533974" y="792958"/>
                  <a:pt x="483397" y="792958"/>
                </a:cubicBezTo>
                <a:cubicBezTo>
                  <a:pt x="429917" y="792958"/>
                  <a:pt x="379487" y="781771"/>
                  <a:pt x="335758" y="760851"/>
                </a:cubicBezTo>
                <a:lnTo>
                  <a:pt x="335758" y="700537"/>
                </a:lnTo>
                <a:cubicBezTo>
                  <a:pt x="376490" y="723218"/>
                  <a:pt x="424723" y="735769"/>
                  <a:pt x="476251" y="735769"/>
                </a:cubicBezTo>
                <a:cubicBezTo>
                  <a:pt x="530693" y="735769"/>
                  <a:pt x="581457" y="721758"/>
                  <a:pt x="623890" y="697087"/>
                </a:cubicBezTo>
                <a:close/>
                <a:moveTo>
                  <a:pt x="302421" y="685181"/>
                </a:moveTo>
                <a:lnTo>
                  <a:pt x="302421" y="752268"/>
                </a:lnTo>
                <a:cubicBezTo>
                  <a:pt x="260354" y="771047"/>
                  <a:pt x="212505" y="781052"/>
                  <a:pt x="161928" y="781052"/>
                </a:cubicBezTo>
                <a:cubicBezTo>
                  <a:pt x="108448" y="781052"/>
                  <a:pt x="58018" y="769865"/>
                  <a:pt x="14289" y="748945"/>
                </a:cubicBezTo>
                <a:lnTo>
                  <a:pt x="14289" y="688631"/>
                </a:lnTo>
                <a:cubicBezTo>
                  <a:pt x="55021" y="711312"/>
                  <a:pt x="103254" y="723863"/>
                  <a:pt x="154782" y="723863"/>
                </a:cubicBezTo>
                <a:cubicBezTo>
                  <a:pt x="209224" y="723863"/>
                  <a:pt x="259988" y="709852"/>
                  <a:pt x="302421" y="685181"/>
                </a:cubicBezTo>
                <a:close/>
                <a:moveTo>
                  <a:pt x="307183" y="628652"/>
                </a:moveTo>
                <a:lnTo>
                  <a:pt x="307183" y="678641"/>
                </a:lnTo>
                <a:cubicBezTo>
                  <a:pt x="265116" y="692634"/>
                  <a:pt x="217267" y="700089"/>
                  <a:pt x="166690" y="700089"/>
                </a:cubicBezTo>
                <a:cubicBezTo>
                  <a:pt x="113210" y="700089"/>
                  <a:pt x="62780" y="691753"/>
                  <a:pt x="19051" y="676165"/>
                </a:cubicBezTo>
                <a:lnTo>
                  <a:pt x="19051" y="631223"/>
                </a:lnTo>
                <a:cubicBezTo>
                  <a:pt x="59783" y="648123"/>
                  <a:pt x="108016" y="657475"/>
                  <a:pt x="159544" y="657475"/>
                </a:cubicBezTo>
                <a:cubicBezTo>
                  <a:pt x="213986" y="657475"/>
                  <a:pt x="264750" y="647035"/>
                  <a:pt x="307183" y="628652"/>
                </a:cubicBezTo>
                <a:close/>
                <a:moveTo>
                  <a:pt x="623889" y="620887"/>
                </a:moveTo>
                <a:lnTo>
                  <a:pt x="623889" y="687974"/>
                </a:lnTo>
                <a:cubicBezTo>
                  <a:pt x="581822" y="706753"/>
                  <a:pt x="533973" y="716758"/>
                  <a:pt x="483396" y="716758"/>
                </a:cubicBezTo>
                <a:cubicBezTo>
                  <a:pt x="429916" y="716758"/>
                  <a:pt x="379486" y="705571"/>
                  <a:pt x="335757" y="684651"/>
                </a:cubicBezTo>
                <a:lnTo>
                  <a:pt x="335757" y="624337"/>
                </a:lnTo>
                <a:cubicBezTo>
                  <a:pt x="376489" y="647018"/>
                  <a:pt x="424722" y="659569"/>
                  <a:pt x="476250" y="659569"/>
                </a:cubicBezTo>
                <a:cubicBezTo>
                  <a:pt x="530692" y="659569"/>
                  <a:pt x="581456" y="645558"/>
                  <a:pt x="623889" y="620887"/>
                </a:cubicBezTo>
                <a:close/>
                <a:moveTo>
                  <a:pt x="628652" y="552453"/>
                </a:moveTo>
                <a:lnTo>
                  <a:pt x="628652" y="602442"/>
                </a:lnTo>
                <a:cubicBezTo>
                  <a:pt x="586585" y="616435"/>
                  <a:pt x="538736" y="623890"/>
                  <a:pt x="488159" y="623890"/>
                </a:cubicBezTo>
                <a:cubicBezTo>
                  <a:pt x="434679" y="623890"/>
                  <a:pt x="384249" y="615554"/>
                  <a:pt x="340520" y="599966"/>
                </a:cubicBezTo>
                <a:lnTo>
                  <a:pt x="340520" y="555024"/>
                </a:lnTo>
                <a:cubicBezTo>
                  <a:pt x="381252" y="571924"/>
                  <a:pt x="429485" y="581276"/>
                  <a:pt x="481013" y="581276"/>
                </a:cubicBezTo>
                <a:cubicBezTo>
                  <a:pt x="535455" y="581276"/>
                  <a:pt x="586219" y="570836"/>
                  <a:pt x="628652" y="552453"/>
                </a:cubicBezTo>
                <a:close/>
                <a:moveTo>
                  <a:pt x="304802" y="537544"/>
                </a:moveTo>
                <a:lnTo>
                  <a:pt x="304802" y="604631"/>
                </a:lnTo>
                <a:cubicBezTo>
                  <a:pt x="262735" y="623410"/>
                  <a:pt x="214886" y="633415"/>
                  <a:pt x="164309" y="633415"/>
                </a:cubicBezTo>
                <a:cubicBezTo>
                  <a:pt x="110829" y="633415"/>
                  <a:pt x="60399" y="622228"/>
                  <a:pt x="16670" y="601308"/>
                </a:cubicBezTo>
                <a:lnTo>
                  <a:pt x="16670" y="540994"/>
                </a:lnTo>
                <a:cubicBezTo>
                  <a:pt x="57402" y="563675"/>
                  <a:pt x="105635" y="576226"/>
                  <a:pt x="157163" y="576226"/>
                </a:cubicBezTo>
                <a:cubicBezTo>
                  <a:pt x="211605" y="576226"/>
                  <a:pt x="262369" y="562215"/>
                  <a:pt x="304802" y="537544"/>
                </a:cubicBezTo>
                <a:close/>
                <a:moveTo>
                  <a:pt x="304802" y="463725"/>
                </a:moveTo>
                <a:lnTo>
                  <a:pt x="304802" y="530812"/>
                </a:lnTo>
                <a:cubicBezTo>
                  <a:pt x="262735" y="549591"/>
                  <a:pt x="214886" y="559596"/>
                  <a:pt x="164309" y="559596"/>
                </a:cubicBezTo>
                <a:cubicBezTo>
                  <a:pt x="110829" y="559596"/>
                  <a:pt x="60399" y="548409"/>
                  <a:pt x="16670" y="527489"/>
                </a:cubicBezTo>
                <a:lnTo>
                  <a:pt x="16670" y="467175"/>
                </a:lnTo>
                <a:cubicBezTo>
                  <a:pt x="57402" y="489856"/>
                  <a:pt x="105635" y="502407"/>
                  <a:pt x="157163" y="502407"/>
                </a:cubicBezTo>
                <a:cubicBezTo>
                  <a:pt x="211605" y="502407"/>
                  <a:pt x="262369" y="488396"/>
                  <a:pt x="304802" y="463725"/>
                </a:cubicBezTo>
                <a:close/>
                <a:moveTo>
                  <a:pt x="488048" y="409575"/>
                </a:moveTo>
                <a:cubicBezTo>
                  <a:pt x="421116" y="409575"/>
                  <a:pt x="364585" y="426817"/>
                  <a:pt x="349612" y="452315"/>
                </a:cubicBezTo>
                <a:cubicBezTo>
                  <a:pt x="386630" y="474468"/>
                  <a:pt x="430121" y="485776"/>
                  <a:pt x="476252" y="485776"/>
                </a:cubicBezTo>
                <a:cubicBezTo>
                  <a:pt x="528922" y="485776"/>
                  <a:pt x="578149" y="471035"/>
                  <a:pt x="619362" y="444393"/>
                </a:cubicBezTo>
                <a:cubicBezTo>
                  <a:pt x="597925" y="422961"/>
                  <a:pt x="547026" y="409575"/>
                  <a:pt x="488048" y="409575"/>
                </a:cubicBezTo>
                <a:close/>
                <a:moveTo>
                  <a:pt x="485776" y="385763"/>
                </a:moveTo>
                <a:cubicBezTo>
                  <a:pt x="567315" y="385763"/>
                  <a:pt x="633414" y="411350"/>
                  <a:pt x="633414" y="442913"/>
                </a:cubicBezTo>
                <a:lnTo>
                  <a:pt x="628341" y="452641"/>
                </a:lnTo>
                <a:lnTo>
                  <a:pt x="623891" y="448554"/>
                </a:lnTo>
                <a:lnTo>
                  <a:pt x="623891" y="517706"/>
                </a:lnTo>
                <a:cubicBezTo>
                  <a:pt x="581824" y="538816"/>
                  <a:pt x="533975" y="550063"/>
                  <a:pt x="483398" y="550063"/>
                </a:cubicBezTo>
                <a:cubicBezTo>
                  <a:pt x="429918" y="550063"/>
                  <a:pt x="379488" y="537487"/>
                  <a:pt x="335759" y="513971"/>
                </a:cubicBezTo>
                <a:lnTo>
                  <a:pt x="335759" y="446171"/>
                </a:lnTo>
                <a:lnTo>
                  <a:pt x="341065" y="448524"/>
                </a:lnTo>
                <a:cubicBezTo>
                  <a:pt x="338448" y="447203"/>
                  <a:pt x="338138" y="445072"/>
                  <a:pt x="338138" y="442913"/>
                </a:cubicBezTo>
                <a:cubicBezTo>
                  <a:pt x="338138" y="411350"/>
                  <a:pt x="404238" y="385763"/>
                  <a:pt x="485776" y="385763"/>
                </a:cubicBezTo>
                <a:close/>
                <a:moveTo>
                  <a:pt x="304802" y="382762"/>
                </a:moveTo>
                <a:lnTo>
                  <a:pt x="304802" y="449849"/>
                </a:lnTo>
                <a:cubicBezTo>
                  <a:pt x="262735" y="468628"/>
                  <a:pt x="214886" y="478633"/>
                  <a:pt x="164309" y="478633"/>
                </a:cubicBezTo>
                <a:cubicBezTo>
                  <a:pt x="110829" y="478633"/>
                  <a:pt x="60399" y="467446"/>
                  <a:pt x="16670" y="446526"/>
                </a:cubicBezTo>
                <a:lnTo>
                  <a:pt x="16670" y="386212"/>
                </a:lnTo>
                <a:cubicBezTo>
                  <a:pt x="57402" y="408893"/>
                  <a:pt x="105635" y="421444"/>
                  <a:pt x="157163" y="421444"/>
                </a:cubicBezTo>
                <a:cubicBezTo>
                  <a:pt x="211605" y="421444"/>
                  <a:pt x="262369" y="407433"/>
                  <a:pt x="304802" y="382762"/>
                </a:cubicBezTo>
                <a:close/>
                <a:moveTo>
                  <a:pt x="300040" y="297037"/>
                </a:moveTo>
                <a:lnTo>
                  <a:pt x="300040" y="372450"/>
                </a:lnTo>
                <a:cubicBezTo>
                  <a:pt x="257973" y="393560"/>
                  <a:pt x="210124" y="404807"/>
                  <a:pt x="159547" y="404807"/>
                </a:cubicBezTo>
                <a:cubicBezTo>
                  <a:pt x="106067" y="404807"/>
                  <a:pt x="55637" y="392231"/>
                  <a:pt x="11908" y="368715"/>
                </a:cubicBezTo>
                <a:lnTo>
                  <a:pt x="11908" y="300915"/>
                </a:lnTo>
                <a:cubicBezTo>
                  <a:pt x="52640" y="326411"/>
                  <a:pt x="100873" y="340520"/>
                  <a:pt x="152401" y="340520"/>
                </a:cubicBezTo>
                <a:cubicBezTo>
                  <a:pt x="206843" y="340520"/>
                  <a:pt x="257607" y="324770"/>
                  <a:pt x="300040" y="297037"/>
                </a:cubicBezTo>
                <a:close/>
                <a:moveTo>
                  <a:pt x="557216" y="232744"/>
                </a:moveTo>
                <a:lnTo>
                  <a:pt x="557216" y="299831"/>
                </a:lnTo>
                <a:cubicBezTo>
                  <a:pt x="515149" y="318610"/>
                  <a:pt x="467300" y="328615"/>
                  <a:pt x="416723" y="328615"/>
                </a:cubicBezTo>
                <a:lnTo>
                  <a:pt x="347665" y="321298"/>
                </a:lnTo>
                <a:lnTo>
                  <a:pt x="347665" y="263834"/>
                </a:lnTo>
                <a:cubicBezTo>
                  <a:pt x="367357" y="269262"/>
                  <a:pt x="388183" y="271426"/>
                  <a:pt x="409577" y="271426"/>
                </a:cubicBezTo>
                <a:cubicBezTo>
                  <a:pt x="464019" y="271426"/>
                  <a:pt x="514783" y="257415"/>
                  <a:pt x="557216" y="232744"/>
                </a:cubicBezTo>
                <a:close/>
                <a:moveTo>
                  <a:pt x="154782" y="228602"/>
                </a:moveTo>
                <a:cubicBezTo>
                  <a:pt x="240266" y="228602"/>
                  <a:pt x="309564" y="254189"/>
                  <a:pt x="309564" y="285752"/>
                </a:cubicBezTo>
                <a:lnTo>
                  <a:pt x="304245" y="295480"/>
                </a:lnTo>
                <a:cubicBezTo>
                  <a:pt x="287819" y="270012"/>
                  <a:pt x="228058" y="252414"/>
                  <a:pt x="157164" y="252414"/>
                </a:cubicBezTo>
                <a:cubicBezTo>
                  <a:pt x="81891" y="252414"/>
                  <a:pt x="19167" y="272254"/>
                  <a:pt x="7701" y="299836"/>
                </a:cubicBezTo>
                <a:cubicBezTo>
                  <a:pt x="2019" y="296352"/>
                  <a:pt x="0" y="291139"/>
                  <a:pt x="0" y="285752"/>
                </a:cubicBezTo>
                <a:cubicBezTo>
                  <a:pt x="0" y="254189"/>
                  <a:pt x="69298" y="228602"/>
                  <a:pt x="154782" y="228602"/>
                </a:cubicBezTo>
                <a:close/>
                <a:moveTo>
                  <a:pt x="559595" y="166690"/>
                </a:moveTo>
                <a:lnTo>
                  <a:pt x="559595" y="216679"/>
                </a:lnTo>
                <a:cubicBezTo>
                  <a:pt x="517528" y="230672"/>
                  <a:pt x="469679" y="238127"/>
                  <a:pt x="419102" y="238127"/>
                </a:cubicBezTo>
                <a:cubicBezTo>
                  <a:pt x="365622" y="238127"/>
                  <a:pt x="315192" y="229791"/>
                  <a:pt x="271463" y="214203"/>
                </a:cubicBezTo>
                <a:lnTo>
                  <a:pt x="271463" y="169261"/>
                </a:lnTo>
                <a:cubicBezTo>
                  <a:pt x="312195" y="186161"/>
                  <a:pt x="360428" y="195513"/>
                  <a:pt x="411956" y="195513"/>
                </a:cubicBezTo>
                <a:cubicBezTo>
                  <a:pt x="466398" y="195513"/>
                  <a:pt x="517162" y="185073"/>
                  <a:pt x="559595" y="166690"/>
                </a:cubicBezTo>
                <a:close/>
                <a:moveTo>
                  <a:pt x="722471" y="97633"/>
                </a:moveTo>
                <a:lnTo>
                  <a:pt x="802483" y="246702"/>
                </a:lnTo>
                <a:lnTo>
                  <a:pt x="762477" y="246702"/>
                </a:lnTo>
                <a:lnTo>
                  <a:pt x="762477" y="704852"/>
                </a:lnTo>
                <a:lnTo>
                  <a:pt x="682465" y="704852"/>
                </a:lnTo>
                <a:lnTo>
                  <a:pt x="682465" y="246702"/>
                </a:lnTo>
                <a:lnTo>
                  <a:pt x="642459" y="246702"/>
                </a:lnTo>
                <a:close/>
                <a:moveTo>
                  <a:pt x="418991" y="23812"/>
                </a:moveTo>
                <a:cubicBezTo>
                  <a:pt x="352059" y="23812"/>
                  <a:pt x="295528" y="41054"/>
                  <a:pt x="280555" y="66552"/>
                </a:cubicBezTo>
                <a:cubicBezTo>
                  <a:pt x="317573" y="88704"/>
                  <a:pt x="361064" y="100013"/>
                  <a:pt x="407195" y="100013"/>
                </a:cubicBezTo>
                <a:cubicBezTo>
                  <a:pt x="459865" y="100013"/>
                  <a:pt x="509092" y="85272"/>
                  <a:pt x="550305" y="58630"/>
                </a:cubicBezTo>
                <a:cubicBezTo>
                  <a:pt x="528868" y="37198"/>
                  <a:pt x="477969" y="23812"/>
                  <a:pt x="418991" y="23812"/>
                </a:cubicBezTo>
                <a:close/>
                <a:moveTo>
                  <a:pt x="416719" y="0"/>
                </a:moveTo>
                <a:cubicBezTo>
                  <a:pt x="498258" y="0"/>
                  <a:pt x="564357" y="25587"/>
                  <a:pt x="564357" y="57150"/>
                </a:cubicBezTo>
                <a:lnTo>
                  <a:pt x="559284" y="66878"/>
                </a:lnTo>
                <a:lnTo>
                  <a:pt x="554834" y="62791"/>
                </a:lnTo>
                <a:lnTo>
                  <a:pt x="554834" y="131943"/>
                </a:lnTo>
                <a:cubicBezTo>
                  <a:pt x="512767" y="153053"/>
                  <a:pt x="464918" y="164300"/>
                  <a:pt x="414341" y="164300"/>
                </a:cubicBezTo>
                <a:cubicBezTo>
                  <a:pt x="360861" y="164300"/>
                  <a:pt x="310431" y="151724"/>
                  <a:pt x="266702" y="128208"/>
                </a:cubicBezTo>
                <a:lnTo>
                  <a:pt x="266702" y="60408"/>
                </a:lnTo>
                <a:lnTo>
                  <a:pt x="272008" y="62761"/>
                </a:lnTo>
                <a:cubicBezTo>
                  <a:pt x="269391" y="61440"/>
                  <a:pt x="269081" y="59309"/>
                  <a:pt x="269081" y="57150"/>
                </a:cubicBezTo>
                <a:cubicBezTo>
                  <a:pt x="269081" y="25587"/>
                  <a:pt x="335181" y="0"/>
                  <a:pt x="4167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4" name="矩形 45">
            <a:extLst>
              <a:ext uri="{FF2B5EF4-FFF2-40B4-BE49-F238E27FC236}">
                <a16:creationId xmlns:a16="http://schemas.microsoft.com/office/drawing/2014/main" id="{67EDEC59-2752-4C30-8D9F-757AAE4016A4}"/>
              </a:ext>
            </a:extLst>
          </p:cNvPr>
          <p:cNvSpPr/>
          <p:nvPr/>
        </p:nvSpPr>
        <p:spPr>
          <a:xfrm>
            <a:off x="5000883" y="2600096"/>
            <a:ext cx="510193" cy="514392"/>
          </a:xfrm>
          <a:custGeom>
            <a:avLst/>
            <a:gdLst/>
            <a:ahLst/>
            <a:cxnLst/>
            <a:rect l="l" t="t" r="r" b="b"/>
            <a:pathLst>
              <a:path w="752475" h="755648">
                <a:moveTo>
                  <a:pt x="60325" y="0"/>
                </a:moveTo>
                <a:cubicBezTo>
                  <a:pt x="86342" y="0"/>
                  <a:pt x="108512" y="16470"/>
                  <a:pt x="116492" y="39730"/>
                </a:cubicBezTo>
                <a:lnTo>
                  <a:pt x="251669" y="169806"/>
                </a:lnTo>
                <a:lnTo>
                  <a:pt x="654050" y="15875"/>
                </a:lnTo>
                <a:lnTo>
                  <a:pt x="749300" y="88900"/>
                </a:lnTo>
                <a:lnTo>
                  <a:pt x="420437" y="332205"/>
                </a:lnTo>
                <a:lnTo>
                  <a:pt x="574416" y="480374"/>
                </a:lnTo>
                <a:lnTo>
                  <a:pt x="752475" y="469900"/>
                </a:lnTo>
                <a:lnTo>
                  <a:pt x="742950" y="565150"/>
                </a:lnTo>
                <a:lnTo>
                  <a:pt x="609861" y="596204"/>
                </a:lnTo>
                <a:lnTo>
                  <a:pt x="552451" y="749298"/>
                </a:lnTo>
                <a:lnTo>
                  <a:pt x="473076" y="755648"/>
                </a:lnTo>
                <a:lnTo>
                  <a:pt x="486660" y="572267"/>
                </a:lnTo>
                <a:lnTo>
                  <a:pt x="331516" y="416116"/>
                </a:lnTo>
                <a:lnTo>
                  <a:pt x="98425" y="752475"/>
                </a:lnTo>
                <a:lnTo>
                  <a:pt x="6350" y="660400"/>
                </a:lnTo>
                <a:lnTo>
                  <a:pt x="172156" y="255721"/>
                </a:lnTo>
                <a:lnTo>
                  <a:pt x="25948" y="108564"/>
                </a:lnTo>
                <a:cubicBezTo>
                  <a:pt x="9989" y="98516"/>
                  <a:pt x="0" y="80587"/>
                  <a:pt x="0" y="60325"/>
                </a:cubicBezTo>
                <a:cubicBezTo>
                  <a:pt x="0" y="27008"/>
                  <a:pt x="27008" y="0"/>
                  <a:pt x="6032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5" name="圆角矩形 51">
            <a:extLst>
              <a:ext uri="{FF2B5EF4-FFF2-40B4-BE49-F238E27FC236}">
                <a16:creationId xmlns:a16="http://schemas.microsoft.com/office/drawing/2014/main" id="{1636F0A2-AE99-4B81-B58B-7E6A34B65EB5}"/>
              </a:ext>
            </a:extLst>
          </p:cNvPr>
          <p:cNvSpPr/>
          <p:nvPr/>
        </p:nvSpPr>
        <p:spPr>
          <a:xfrm flipH="1">
            <a:off x="7329292" y="3981608"/>
            <a:ext cx="575279" cy="516491"/>
          </a:xfrm>
          <a:custGeom>
            <a:avLst/>
            <a:gdLst/>
            <a:ahLst/>
            <a:cxnLst/>
            <a:rect l="l" t="t" r="r" b="b"/>
            <a:pathLst>
              <a:path w="833438" h="744826">
                <a:moveTo>
                  <a:pt x="735803" y="200026"/>
                </a:moveTo>
                <a:lnTo>
                  <a:pt x="588168" y="200026"/>
                </a:lnTo>
                <a:lnTo>
                  <a:pt x="588168" y="459582"/>
                </a:lnTo>
                <a:lnTo>
                  <a:pt x="280988" y="459582"/>
                </a:lnTo>
                <a:lnTo>
                  <a:pt x="280988" y="516729"/>
                </a:lnTo>
                <a:cubicBezTo>
                  <a:pt x="280988" y="570651"/>
                  <a:pt x="324701" y="614364"/>
                  <a:pt x="378623" y="614364"/>
                </a:cubicBezTo>
                <a:lnTo>
                  <a:pt x="591312" y="614364"/>
                </a:lnTo>
                <a:lnTo>
                  <a:pt x="712338" y="744826"/>
                </a:lnTo>
                <a:lnTo>
                  <a:pt x="704983" y="614364"/>
                </a:lnTo>
                <a:lnTo>
                  <a:pt x="735803" y="614364"/>
                </a:lnTo>
                <a:cubicBezTo>
                  <a:pt x="789725" y="614364"/>
                  <a:pt x="833438" y="570651"/>
                  <a:pt x="833438" y="516729"/>
                </a:cubicBezTo>
                <a:lnTo>
                  <a:pt x="833438" y="297661"/>
                </a:lnTo>
                <a:cubicBezTo>
                  <a:pt x="833438" y="243739"/>
                  <a:pt x="789725" y="200026"/>
                  <a:pt x="735803" y="200026"/>
                </a:cubicBezTo>
                <a:close/>
                <a:moveTo>
                  <a:pt x="454815" y="0"/>
                </a:moveTo>
                <a:lnTo>
                  <a:pt x="97635" y="0"/>
                </a:lnTo>
                <a:cubicBezTo>
                  <a:pt x="43713" y="0"/>
                  <a:pt x="0" y="43713"/>
                  <a:pt x="0" y="97635"/>
                </a:cubicBezTo>
                <a:lnTo>
                  <a:pt x="0" y="316703"/>
                </a:lnTo>
                <a:cubicBezTo>
                  <a:pt x="0" y="370625"/>
                  <a:pt x="43713" y="414338"/>
                  <a:pt x="97635" y="414338"/>
                </a:cubicBezTo>
                <a:lnTo>
                  <a:pt x="128455" y="414338"/>
                </a:lnTo>
                <a:lnTo>
                  <a:pt x="121100" y="544800"/>
                </a:lnTo>
                <a:lnTo>
                  <a:pt x="242126" y="414338"/>
                </a:lnTo>
                <a:lnTo>
                  <a:pt x="454815" y="414338"/>
                </a:lnTo>
                <a:cubicBezTo>
                  <a:pt x="508737" y="414338"/>
                  <a:pt x="552450" y="370625"/>
                  <a:pt x="552450" y="316703"/>
                </a:cubicBezTo>
                <a:lnTo>
                  <a:pt x="552450" y="97635"/>
                </a:lnTo>
                <a:cubicBezTo>
                  <a:pt x="552450" y="43713"/>
                  <a:pt x="508737" y="0"/>
                  <a:pt x="4548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6" name="流程图: 联系 56">
            <a:extLst>
              <a:ext uri="{FF2B5EF4-FFF2-40B4-BE49-F238E27FC236}">
                <a16:creationId xmlns:a16="http://schemas.microsoft.com/office/drawing/2014/main" id="{060E42A4-6240-4766-91E0-DCA30CE36B5F}"/>
              </a:ext>
            </a:extLst>
          </p:cNvPr>
          <p:cNvSpPr/>
          <p:nvPr/>
        </p:nvSpPr>
        <p:spPr>
          <a:xfrm>
            <a:off x="9752181" y="2503519"/>
            <a:ext cx="401014" cy="558482"/>
          </a:xfrm>
          <a:custGeom>
            <a:avLst/>
            <a:gdLst/>
            <a:ahLst/>
            <a:cxnLst/>
            <a:rect l="l" t="t" r="r" b="b"/>
            <a:pathLst>
              <a:path w="595312" h="826293">
                <a:moveTo>
                  <a:pt x="296986" y="34194"/>
                </a:moveTo>
                <a:cubicBezTo>
                  <a:pt x="150533" y="34194"/>
                  <a:pt x="31810" y="152917"/>
                  <a:pt x="31810" y="299370"/>
                </a:cubicBezTo>
                <a:cubicBezTo>
                  <a:pt x="31810" y="404714"/>
                  <a:pt x="93237" y="495710"/>
                  <a:pt x="182627" y="537660"/>
                </a:cubicBezTo>
                <a:lnTo>
                  <a:pt x="184845" y="545529"/>
                </a:lnTo>
                <a:lnTo>
                  <a:pt x="186214" y="545304"/>
                </a:lnTo>
                <a:lnTo>
                  <a:pt x="192968" y="574347"/>
                </a:lnTo>
                <a:lnTo>
                  <a:pt x="193290" y="575489"/>
                </a:lnTo>
                <a:lnTo>
                  <a:pt x="193226" y="575453"/>
                </a:lnTo>
                <a:lnTo>
                  <a:pt x="210026" y="647697"/>
                </a:lnTo>
                <a:lnTo>
                  <a:pt x="208599" y="648045"/>
                </a:lnTo>
                <a:lnTo>
                  <a:pt x="273368" y="647283"/>
                </a:lnTo>
                <a:lnTo>
                  <a:pt x="273368" y="514349"/>
                </a:lnTo>
                <a:lnTo>
                  <a:pt x="319087" y="514349"/>
                </a:lnTo>
                <a:lnTo>
                  <a:pt x="319087" y="646745"/>
                </a:lnTo>
                <a:lnTo>
                  <a:pt x="390552" y="645904"/>
                </a:lnTo>
                <a:lnTo>
                  <a:pt x="388142" y="645316"/>
                </a:lnTo>
                <a:lnTo>
                  <a:pt x="404872" y="573378"/>
                </a:lnTo>
                <a:cubicBezTo>
                  <a:pt x="403310" y="574897"/>
                  <a:pt x="401432" y="575587"/>
                  <a:pt x="399545" y="576258"/>
                </a:cubicBezTo>
                <a:lnTo>
                  <a:pt x="407038" y="539998"/>
                </a:lnTo>
                <a:cubicBezTo>
                  <a:pt x="498685" y="498719"/>
                  <a:pt x="562162" y="406458"/>
                  <a:pt x="562162" y="299370"/>
                </a:cubicBezTo>
                <a:cubicBezTo>
                  <a:pt x="562162" y="152917"/>
                  <a:pt x="443439" y="34194"/>
                  <a:pt x="296986" y="34194"/>
                </a:cubicBezTo>
                <a:close/>
                <a:moveTo>
                  <a:pt x="297656" y="0"/>
                </a:moveTo>
                <a:cubicBezTo>
                  <a:pt x="462047" y="0"/>
                  <a:pt x="595312" y="133265"/>
                  <a:pt x="595312" y="297656"/>
                </a:cubicBezTo>
                <a:cubicBezTo>
                  <a:pt x="595312" y="410299"/>
                  <a:pt x="532742" y="508329"/>
                  <a:pt x="438573" y="555157"/>
                </a:cubicBezTo>
                <a:lnTo>
                  <a:pt x="407666" y="650078"/>
                </a:lnTo>
                <a:lnTo>
                  <a:pt x="400101" y="648233"/>
                </a:lnTo>
                <a:lnTo>
                  <a:pt x="400275" y="656999"/>
                </a:lnTo>
                <a:cubicBezTo>
                  <a:pt x="400123" y="656041"/>
                  <a:pt x="399871" y="650619"/>
                  <a:pt x="399829" y="651730"/>
                </a:cubicBezTo>
                <a:lnTo>
                  <a:pt x="400052" y="662936"/>
                </a:lnTo>
                <a:lnTo>
                  <a:pt x="319087" y="662936"/>
                </a:lnTo>
                <a:lnTo>
                  <a:pt x="319087" y="675380"/>
                </a:lnTo>
                <a:cubicBezTo>
                  <a:pt x="367743" y="678023"/>
                  <a:pt x="404813" y="696667"/>
                  <a:pt x="404813" y="719137"/>
                </a:cubicBezTo>
                <a:cubicBezTo>
                  <a:pt x="404813" y="733486"/>
                  <a:pt x="389698" y="746274"/>
                  <a:pt x="365852" y="753802"/>
                </a:cubicBezTo>
                <a:lnTo>
                  <a:pt x="302422" y="826293"/>
                </a:lnTo>
                <a:lnTo>
                  <a:pt x="238994" y="753805"/>
                </a:lnTo>
                <a:cubicBezTo>
                  <a:pt x="215144" y="746277"/>
                  <a:pt x="200025" y="733487"/>
                  <a:pt x="200025" y="719137"/>
                </a:cubicBezTo>
                <a:cubicBezTo>
                  <a:pt x="200025" y="698623"/>
                  <a:pt x="230920" y="681299"/>
                  <a:pt x="273368" y="676485"/>
                </a:cubicBezTo>
                <a:lnTo>
                  <a:pt x="273368" y="662936"/>
                </a:lnTo>
                <a:lnTo>
                  <a:pt x="197645" y="662936"/>
                </a:lnTo>
                <a:lnTo>
                  <a:pt x="197645" y="650717"/>
                </a:lnTo>
                <a:lnTo>
                  <a:pt x="190502" y="652459"/>
                </a:lnTo>
                <a:lnTo>
                  <a:pt x="159343" y="556762"/>
                </a:lnTo>
                <a:cubicBezTo>
                  <a:pt x="63794" y="510234"/>
                  <a:pt x="0" y="411395"/>
                  <a:pt x="0" y="297656"/>
                </a:cubicBezTo>
                <a:cubicBezTo>
                  <a:pt x="0" y="133265"/>
                  <a:pt x="133265" y="0"/>
                  <a:pt x="2976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8546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7" name="TextBox 4">
            <a:extLst>
              <a:ext uri="{FF2B5EF4-FFF2-40B4-BE49-F238E27FC236}">
                <a16:creationId xmlns:a16="http://schemas.microsoft.com/office/drawing/2014/main" id="{F2B10666-F5EE-4EF7-8D22-73CDF7EB3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2677" y="2484621"/>
            <a:ext cx="319133" cy="42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$</a:t>
            </a:r>
            <a:endParaRPr lang="zh-CN" altLang="en-US" b="1">
              <a:solidFill>
                <a:srgbClr val="FFFFFF"/>
              </a:solidFill>
              <a:latin typeface="SF Orson Casual Heavy" panose="00000400000000000000" pitchFamily="2" charset="0"/>
              <a:ea typeface="幼圆" panose="02010509060101010101" pitchFamily="49" charset="-122"/>
              <a:cs typeface="+mn-ea"/>
              <a:sym typeface="SF Orson Casual Heavy" panose="00000400000000000000" pitchFamily="2" charset="0"/>
            </a:endParaRPr>
          </a:p>
        </p:txBody>
      </p:sp>
      <p:sp>
        <p:nvSpPr>
          <p:cNvPr id="138" name="TextBox 8">
            <a:extLst>
              <a:ext uri="{FF2B5EF4-FFF2-40B4-BE49-F238E27FC236}">
                <a16:creationId xmlns:a16="http://schemas.microsoft.com/office/drawing/2014/main" id="{5014DFE2-74FA-4A3F-9BC9-FB7FCCE90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024" y="3269855"/>
            <a:ext cx="1345412" cy="46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数据沟通</a:t>
            </a:r>
          </a:p>
        </p:txBody>
      </p:sp>
      <p:sp>
        <p:nvSpPr>
          <p:cNvPr id="139" name="TextBox 11">
            <a:extLst>
              <a:ext uri="{FF2B5EF4-FFF2-40B4-BE49-F238E27FC236}">
                <a16:creationId xmlns:a16="http://schemas.microsoft.com/office/drawing/2014/main" id="{D77DC073-A237-4B78-89A8-CE98A581A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6586" y="4684957"/>
            <a:ext cx="1303787" cy="46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特征挖掘</a:t>
            </a:r>
          </a:p>
        </p:txBody>
      </p:sp>
      <p:sp>
        <p:nvSpPr>
          <p:cNvPr id="140" name="TextBox 12">
            <a:extLst>
              <a:ext uri="{FF2B5EF4-FFF2-40B4-BE49-F238E27FC236}">
                <a16:creationId xmlns:a16="http://schemas.microsoft.com/office/drawing/2014/main" id="{646C0F97-4D15-41F4-8EE4-ED27B9A4C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076" y="3267755"/>
            <a:ext cx="1302119" cy="460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SF Orson Casual Heavy" panose="00000400000000000000" pitchFamily="2" charset="0"/>
                <a:ea typeface="幼圆" panose="02010509060101010101" pitchFamily="49" charset="-122"/>
                <a:cs typeface="+mn-ea"/>
                <a:sym typeface="SF Orson Casual Heavy" panose="00000400000000000000" pitchFamily="2" charset="0"/>
              </a:rPr>
              <a:t>数据收集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D590897E-44B3-40E3-951C-78D9E9FEFC6D}"/>
              </a:ext>
            </a:extLst>
          </p:cNvPr>
          <p:cNvGrpSpPr/>
          <p:nvPr/>
        </p:nvGrpSpPr>
        <p:grpSpPr>
          <a:xfrm>
            <a:off x="626032" y="482964"/>
            <a:ext cx="5797318" cy="965260"/>
            <a:chOff x="6264832" y="1562464"/>
            <a:chExt cx="5797318" cy="965260"/>
          </a:xfrm>
        </p:grpSpPr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82358B68-C125-4AF8-8290-055844C482B3}"/>
                </a:ext>
              </a:extLst>
            </p:cNvPr>
            <p:cNvGrpSpPr/>
            <p:nvPr/>
          </p:nvGrpSpPr>
          <p:grpSpPr>
            <a:xfrm>
              <a:off x="6264832" y="1562464"/>
              <a:ext cx="1012268" cy="965260"/>
              <a:chOff x="1385458" y="991717"/>
              <a:chExt cx="4603751" cy="4389967"/>
            </a:xfrm>
          </p:grpSpPr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7996D95A-04DF-4D9B-9DB0-787439ED1FA2}"/>
                  </a:ext>
                </a:extLst>
              </p:cNvPr>
              <p:cNvGrpSpPr/>
              <p:nvPr/>
            </p:nvGrpSpPr>
            <p:grpSpPr>
              <a:xfrm>
                <a:off x="1385458" y="991717"/>
                <a:ext cx="4603751" cy="4389967"/>
                <a:chOff x="1039093" y="743787"/>
                <a:chExt cx="3452813" cy="3292475"/>
              </a:xfrm>
            </p:grpSpPr>
            <p:sp>
              <p:nvSpPr>
                <p:cNvPr id="158" name="Freeform 52">
                  <a:extLst>
                    <a:ext uri="{FF2B5EF4-FFF2-40B4-BE49-F238E27FC236}">
                      <a16:creationId xmlns:a16="http://schemas.microsoft.com/office/drawing/2014/main" id="{079A603B-174B-43E1-ADFF-9C1D2AE44654}"/>
                    </a:ext>
                  </a:extLst>
                </p:cNvPr>
                <p:cNvSpPr/>
                <p:nvPr/>
              </p:nvSpPr>
              <p:spPr bwMode="auto">
                <a:xfrm>
                  <a:off x="1039093" y="1567699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8 w 1037"/>
                    <a:gd name="T3" fmla="*/ 1037 h 1037"/>
                    <a:gd name="T4" fmla="*/ 0 w 1037"/>
                    <a:gd name="T5" fmla="*/ 519 h 1037"/>
                    <a:gd name="T6" fmla="*/ 518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8" y="1037"/>
                      </a:lnTo>
                      <a:lnTo>
                        <a:pt x="0" y="519"/>
                      </a:lnTo>
                      <a:lnTo>
                        <a:pt x="518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647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59" name="Freeform 54">
                  <a:extLst>
                    <a:ext uri="{FF2B5EF4-FFF2-40B4-BE49-F238E27FC236}">
                      <a16:creationId xmlns:a16="http://schemas.microsoft.com/office/drawing/2014/main" id="{9DD35948-01C3-4213-B5CE-C2C4FB83E61B}"/>
                    </a:ext>
                  </a:extLst>
                </p:cNvPr>
                <p:cNvSpPr/>
                <p:nvPr/>
              </p:nvSpPr>
              <p:spPr bwMode="auto">
                <a:xfrm>
                  <a:off x="1861418" y="743787"/>
                  <a:ext cx="1646238" cy="1646238"/>
                </a:xfrm>
                <a:custGeom>
                  <a:avLst/>
                  <a:gdLst>
                    <a:gd name="T0" fmla="*/ 1037 w 1037"/>
                    <a:gd name="T1" fmla="*/ 519 h 1037"/>
                    <a:gd name="T2" fmla="*/ 519 w 1037"/>
                    <a:gd name="T3" fmla="*/ 1037 h 1037"/>
                    <a:gd name="T4" fmla="*/ 0 w 1037"/>
                    <a:gd name="T5" fmla="*/ 519 h 1037"/>
                    <a:gd name="T6" fmla="*/ 519 w 1037"/>
                    <a:gd name="T7" fmla="*/ 0 h 1037"/>
                    <a:gd name="T8" fmla="*/ 1037 w 1037"/>
                    <a:gd name="T9" fmla="*/ 519 h 10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7">
                      <a:moveTo>
                        <a:pt x="1037" y="519"/>
                      </a:moveTo>
                      <a:lnTo>
                        <a:pt x="519" y="1037"/>
                      </a:lnTo>
                      <a:lnTo>
                        <a:pt x="0" y="519"/>
                      </a:lnTo>
                      <a:lnTo>
                        <a:pt x="519" y="0"/>
                      </a:lnTo>
                      <a:lnTo>
                        <a:pt x="1037" y="519"/>
                      </a:lnTo>
                      <a:close/>
                    </a:path>
                  </a:pathLst>
                </a:custGeom>
                <a:solidFill>
                  <a:srgbClr val="00A99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0" name="Freeform 58">
                  <a:extLst>
                    <a:ext uri="{FF2B5EF4-FFF2-40B4-BE49-F238E27FC236}">
                      <a16:creationId xmlns:a16="http://schemas.microsoft.com/office/drawing/2014/main" id="{2F527BDB-083D-4B7F-8015-286AD43776BF}"/>
                    </a:ext>
                  </a:extLst>
                </p:cNvPr>
                <p:cNvSpPr/>
                <p:nvPr/>
              </p:nvSpPr>
              <p:spPr bwMode="auto">
                <a:xfrm>
                  <a:off x="1861418" y="2391612"/>
                  <a:ext cx="1646238" cy="1644650"/>
                </a:xfrm>
                <a:custGeom>
                  <a:avLst/>
                  <a:gdLst>
                    <a:gd name="T0" fmla="*/ 1037 w 1037"/>
                    <a:gd name="T1" fmla="*/ 518 h 1036"/>
                    <a:gd name="T2" fmla="*/ 519 w 1037"/>
                    <a:gd name="T3" fmla="*/ 1036 h 1036"/>
                    <a:gd name="T4" fmla="*/ 0 w 1037"/>
                    <a:gd name="T5" fmla="*/ 518 h 1036"/>
                    <a:gd name="T6" fmla="*/ 519 w 1037"/>
                    <a:gd name="T7" fmla="*/ 0 h 1036"/>
                    <a:gd name="T8" fmla="*/ 1037 w 1037"/>
                    <a:gd name="T9" fmla="*/ 518 h 10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37" h="1036">
                      <a:moveTo>
                        <a:pt x="1037" y="518"/>
                      </a:moveTo>
                      <a:lnTo>
                        <a:pt x="519" y="1036"/>
                      </a:lnTo>
                      <a:lnTo>
                        <a:pt x="0" y="518"/>
                      </a:lnTo>
                      <a:lnTo>
                        <a:pt x="519" y="0"/>
                      </a:lnTo>
                      <a:lnTo>
                        <a:pt x="1037" y="518"/>
                      </a:lnTo>
                      <a:close/>
                    </a:path>
                  </a:pathLst>
                </a:custGeom>
                <a:solidFill>
                  <a:srgbClr val="00958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1" name="Freeform 73">
                  <a:extLst>
                    <a:ext uri="{FF2B5EF4-FFF2-40B4-BE49-F238E27FC236}">
                      <a16:creationId xmlns:a16="http://schemas.microsoft.com/office/drawing/2014/main" id="{D510AF1A-204B-48FD-A769-006E9163FD50}"/>
                    </a:ext>
                  </a:extLst>
                </p:cNvPr>
                <p:cNvSpPr/>
                <p:nvPr/>
              </p:nvSpPr>
              <p:spPr bwMode="auto">
                <a:xfrm>
                  <a:off x="1475656" y="1183524"/>
                  <a:ext cx="2413000" cy="2414588"/>
                </a:xfrm>
                <a:custGeom>
                  <a:avLst/>
                  <a:gdLst>
                    <a:gd name="T0" fmla="*/ 1520 w 1520"/>
                    <a:gd name="T1" fmla="*/ 761 h 1521"/>
                    <a:gd name="T2" fmla="*/ 760 w 1520"/>
                    <a:gd name="T3" fmla="*/ 1521 h 1521"/>
                    <a:gd name="T4" fmla="*/ 0 w 1520"/>
                    <a:gd name="T5" fmla="*/ 761 h 1521"/>
                    <a:gd name="T6" fmla="*/ 760 w 1520"/>
                    <a:gd name="T7" fmla="*/ 0 h 1521"/>
                    <a:gd name="T8" fmla="*/ 1520 w 1520"/>
                    <a:gd name="T9" fmla="*/ 761 h 1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20" h="1521">
                      <a:moveTo>
                        <a:pt x="1520" y="761"/>
                      </a:moveTo>
                      <a:lnTo>
                        <a:pt x="760" y="1521"/>
                      </a:lnTo>
                      <a:lnTo>
                        <a:pt x="0" y="761"/>
                      </a:lnTo>
                      <a:lnTo>
                        <a:pt x="760" y="0"/>
                      </a:lnTo>
                      <a:lnTo>
                        <a:pt x="1520" y="7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62" name="Freeform 74">
                  <a:extLst>
                    <a:ext uri="{FF2B5EF4-FFF2-40B4-BE49-F238E27FC236}">
                      <a16:creationId xmlns:a16="http://schemas.microsoft.com/office/drawing/2014/main" id="{A6DD9C63-C31A-424A-BC7E-FB7F2839A9FF}"/>
                    </a:ext>
                  </a:extLst>
                </p:cNvPr>
                <p:cNvSpPr/>
                <p:nvPr/>
              </p:nvSpPr>
              <p:spPr bwMode="auto">
                <a:xfrm>
                  <a:off x="3461618" y="2472574"/>
                  <a:ext cx="1030288" cy="1028700"/>
                </a:xfrm>
                <a:custGeom>
                  <a:avLst/>
                  <a:gdLst>
                    <a:gd name="T0" fmla="*/ 649 w 649"/>
                    <a:gd name="T1" fmla="*/ 324 h 648"/>
                    <a:gd name="T2" fmla="*/ 325 w 649"/>
                    <a:gd name="T3" fmla="*/ 648 h 648"/>
                    <a:gd name="T4" fmla="*/ 0 w 649"/>
                    <a:gd name="T5" fmla="*/ 324 h 648"/>
                    <a:gd name="T6" fmla="*/ 325 w 649"/>
                    <a:gd name="T7" fmla="*/ 0 h 648"/>
                    <a:gd name="T8" fmla="*/ 649 w 649"/>
                    <a:gd name="T9" fmla="*/ 324 h 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9" h="648">
                      <a:moveTo>
                        <a:pt x="649" y="324"/>
                      </a:moveTo>
                      <a:lnTo>
                        <a:pt x="325" y="648"/>
                      </a:lnTo>
                      <a:lnTo>
                        <a:pt x="0" y="324"/>
                      </a:lnTo>
                      <a:lnTo>
                        <a:pt x="325" y="0"/>
                      </a:lnTo>
                      <a:lnTo>
                        <a:pt x="649" y="324"/>
                      </a:lnTo>
                      <a:close/>
                    </a:path>
                  </a:pathLst>
                </a:custGeom>
                <a:solidFill>
                  <a:srgbClr val="49BAA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marL="0" marR="0" lvl="0" indent="0" algn="l" defTabSz="121856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w Cen MT" panose="020B0602020104020603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57" name="Rectangle 9">
                <a:extLst>
                  <a:ext uri="{FF2B5EF4-FFF2-40B4-BE49-F238E27FC236}">
                    <a16:creationId xmlns:a16="http://schemas.microsoft.com/office/drawing/2014/main" id="{60C5BA48-E1E1-4638-B905-EAF488BCA526}"/>
                  </a:ext>
                </a:extLst>
              </p:cNvPr>
              <p:cNvSpPr/>
              <p:nvPr/>
            </p:nvSpPr>
            <p:spPr>
              <a:xfrm>
                <a:off x="2122265" y="2221113"/>
                <a:ext cx="3062612" cy="157082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12185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03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E6A42817-6111-4D54-9A7C-29183FFE1D50}"/>
                </a:ext>
              </a:extLst>
            </p:cNvPr>
            <p:cNvSpPr/>
            <p:nvPr/>
          </p:nvSpPr>
          <p:spPr>
            <a:xfrm>
              <a:off x="7327829" y="1786718"/>
              <a:ext cx="47343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spc="300" dirty="0">
                  <a:blipFill>
                    <a:blip r:embed="rId3"/>
                    <a:stretch>
                      <a:fillRect/>
                    </a:stretch>
                  </a:blip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团队建议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0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2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/>
      <p:bldP spid="133" grpId="0" animBg="1"/>
      <p:bldP spid="134" grpId="0" animBg="1"/>
      <p:bldP spid="135" grpId="0" animBg="1"/>
      <p:bldP spid="136" grpId="0" animBg="1"/>
      <p:bldP spid="137" grpId="0"/>
      <p:bldP spid="138" grpId="0"/>
      <p:bldP spid="139" grpId="0"/>
      <p:bldP spid="1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0"/>
            <a:ext cx="12191999" cy="68580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42105" y="5271770"/>
            <a:ext cx="429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我们是认真的，不是为了输赢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33570" y="1381761"/>
            <a:ext cx="37141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方正姚体" panose="02010601030101010101" pitchFamily="2" charset="-122"/>
              </a:rPr>
              <a:t>E N D</a:t>
            </a:r>
            <a:endParaRPr lang="en-US" altLang="zh-CN" sz="54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  <a:cs typeface="方正姚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736465" y="4431665"/>
            <a:ext cx="29044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67940" y="2631171"/>
            <a:ext cx="7447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72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glow rad="127000">
                    <a:srgbClr val="FF0000"/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我们是 </a:t>
            </a:r>
            <a:r>
              <a:rPr kumimoji="1" lang="en-US" altLang="zh-CN" sz="7200" b="1" dirty="0">
                <a:blipFill dpi="0" rotWithShape="1">
                  <a:blip r:embed="rId3"/>
                  <a:srcRect/>
                  <a:stretch>
                    <a:fillRect/>
                  </a:stretch>
                </a:blipFill>
                <a:effectLst>
                  <a:glow rad="127000">
                    <a:srgbClr val="FF0000"/>
                  </a:glo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+mn-ea"/>
              </a:rPr>
              <a:t>Go_along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2E34D3-08FE-4A1B-9593-67F76D151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6"/>
            <a:ext cx="12192000" cy="68551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4057" y="0"/>
            <a:ext cx="12177395" cy="6858000"/>
          </a:xfrm>
          <a:prstGeom prst="rect">
            <a:avLst/>
          </a:prstGeom>
          <a:gradFill>
            <a:gsLst>
              <a:gs pos="48000">
                <a:srgbClr val="8A92A1">
                  <a:alpha val="0"/>
                </a:srgbClr>
              </a:gs>
              <a:gs pos="31000">
                <a:srgbClr val="182D4B">
                  <a:alpha val="89000"/>
                </a:srgbClr>
              </a:gs>
              <a:gs pos="0">
                <a:srgbClr val="001136"/>
              </a:gs>
              <a:gs pos="100000">
                <a:schemeClr val="bg1">
                  <a:alpha val="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03005" y="830410"/>
            <a:ext cx="91313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b="1" spc="-15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  <a:cs typeface="Dubai Medium" panose="020B0603030403030204" pitchFamily="34" charset="-78"/>
              </a:rPr>
              <a:t>01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451610" y="2101850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zh-CN" altLang="en-US" sz="3200" b="1" dirty="0">
                <a:blipFill>
                  <a:blip r:embed="rId3"/>
                  <a:stretch>
                    <a:fillRect/>
                  </a:stretch>
                </a:blip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数据探索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907415" y="2917825"/>
            <a:ext cx="290449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269141" y="3356610"/>
            <a:ext cx="2180405" cy="256980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数据描述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数据分布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相关性检验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 spc="300" dirty="0">
                <a:blipFill>
                  <a:blip r:embed="rId4"/>
                  <a:stretch>
                    <a:fillRect/>
                  </a:stretch>
                </a:blipFill>
                <a:latin typeface="方正姚体" panose="02010601030101010101" pitchFamily="2" charset="-122"/>
                <a:ea typeface="方正姚体" panose="02010601030101010101" pitchFamily="2" charset="-122"/>
                <a:cs typeface="+mn-ea"/>
                <a:sym typeface="Arial" panose="020B0604020202020204" pitchFamily="34" charset="0"/>
              </a:rPr>
              <a:t>聚类分析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1CE7DF-BD0C-456F-BC9D-D35EA3D15E2D}"/>
              </a:ext>
            </a:extLst>
          </p:cNvPr>
          <p:cNvSpPr txBox="1"/>
          <p:nvPr/>
        </p:nvSpPr>
        <p:spPr>
          <a:xfrm>
            <a:off x="1795915" y="2953520"/>
            <a:ext cx="2299007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kumimoji="1" lang="en-US" altLang="zh-CN" sz="1200" b="1" dirty="0">
                <a:gradFill>
                  <a:gsLst>
                    <a:gs pos="0">
                      <a:schemeClr val="accent3">
                        <a:lumMod val="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2018.12.3-2018.12.6</a:t>
            </a:r>
            <a:endParaRPr kumimoji="1" lang="zh-CN" altLang="en-US" sz="12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75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375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75"/>
                            </p:stCondLst>
                            <p:childTnLst>
                              <p:par>
                                <p:cTn id="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5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25"/>
                            </p:stCondLst>
                            <p:childTnLst>
                              <p:par>
                                <p:cTn id="1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25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60FA109A-FE41-45AB-9008-D75645D3B4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5376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32DB492-E39C-452F-897F-1E83F1FD32F3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占位符 11" descr="E:\Eric\北京理工大学\【金风杯】\【汇报】\背景素材\BJ.jpgBJ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/>
          <a:stretch>
            <a:fillRect/>
          </a:stretch>
        </p:blipFill>
        <p:spPr>
          <a:xfrm>
            <a:off x="-3175" y="0"/>
            <a:ext cx="12197715" cy="6858000"/>
          </a:xfrm>
        </p:spPr>
      </p:pic>
      <p:sp>
        <p:nvSpPr>
          <p:cNvPr id="9" name="Rectangle 8"/>
          <p:cNvSpPr/>
          <p:nvPr/>
        </p:nvSpPr>
        <p:spPr>
          <a:xfrm>
            <a:off x="-3175" y="0"/>
            <a:ext cx="12197715" cy="6858000"/>
          </a:xfrm>
          <a:prstGeom prst="rect">
            <a:avLst/>
          </a:prstGeom>
          <a:solidFill>
            <a:srgbClr val="00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Montserrat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12" y="3996111"/>
            <a:ext cx="10277475" cy="269557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12" y="753745"/>
            <a:ext cx="3522345" cy="300799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608583" y="813471"/>
            <a:ext cx="5383764" cy="2862322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探索结果：</a:t>
            </a:r>
            <a:endParaRPr lang="zh-CN" altLang="en-US" sz="2400" b="1" dirty="0"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Expertsid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‘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compsid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‘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areaenergysid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	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空列；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prstClr val="white">
                    <a:lumMod val="8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Type’ ‘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Energysid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标准差为</a:t>
            </a:r>
            <a:r>
              <a:rPr lang="en-US" altLang="zh-CN" sz="16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数据总行数为</a:t>
            </a:r>
            <a:r>
              <a:rPr lang="en-US" altLang="zh-CN" sz="16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200241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行，</a:t>
            </a:r>
            <a:r>
              <a:rPr lang="zh-CN" altLang="en-US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每半小时</a:t>
            </a:r>
            <a:r>
              <a:rPr lang="en-US" altLang="zh-CN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行数据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Name’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‘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Equsid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标记等同；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posisid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‘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buildingsid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标记等同；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‘ </a:t>
            </a:r>
            <a:r>
              <a:rPr lang="en-US" altLang="zh-CN" sz="1600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RecNo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’ 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为序号列；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Value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的最大值</a:t>
            </a:r>
            <a:r>
              <a:rPr lang="en-US" altLang="zh-CN" sz="16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35W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 </a:t>
            </a:r>
            <a:r>
              <a:rPr lang="en-US" altLang="zh-CN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台电机分别标记为 </a:t>
            </a:r>
            <a:r>
              <a:rPr lang="en-US" altLang="zh-CN" sz="1600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1 2 3 4 5 6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16" name="矩形 15"/>
          <p:cNvSpPr/>
          <p:nvPr/>
        </p:nvSpPr>
        <p:spPr>
          <a:xfrm>
            <a:off x="-12510" y="-2760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chemeClr val="accent1">
                  <a:lumMod val="80000"/>
                  <a:lumOff val="20000"/>
                  <a:alpha val="5000"/>
                </a:schemeClr>
              </a:gs>
              <a:gs pos="89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508375" y="151130"/>
            <a:ext cx="5723255" cy="361950"/>
            <a:chOff x="7067" y="238"/>
            <a:chExt cx="9013" cy="570"/>
          </a:xfrm>
        </p:grpSpPr>
        <p:cxnSp>
          <p:nvCxnSpPr>
            <p:cNvPr id="102" name="直接连接符 31"/>
            <p:cNvCxnSpPr/>
            <p:nvPr/>
          </p:nvCxnSpPr>
          <p:spPr>
            <a:xfrm>
              <a:off x="9433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32"/>
            <p:cNvCxnSpPr/>
            <p:nvPr/>
          </p:nvCxnSpPr>
          <p:spPr>
            <a:xfrm>
              <a:off x="11473" y="320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文本框 104"/>
            <p:cNvSpPr txBox="1"/>
            <p:nvPr/>
          </p:nvSpPr>
          <p:spPr>
            <a:xfrm>
              <a:off x="7067" y="275"/>
              <a:ext cx="2039" cy="53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数据描述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4040" y="238"/>
              <a:ext cx="2040" cy="533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聚类分析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433" y="252"/>
              <a:ext cx="2039" cy="533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数据分布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474" y="243"/>
              <a:ext cx="2567" cy="533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en-US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相关性检验</a:t>
              </a:r>
            </a:p>
          </p:txBody>
        </p:sp>
        <p:cxnSp>
          <p:nvCxnSpPr>
            <p:cNvPr id="11" name="直接连接符 30"/>
            <p:cNvCxnSpPr/>
            <p:nvPr/>
          </p:nvCxnSpPr>
          <p:spPr>
            <a:xfrm>
              <a:off x="14040" y="326"/>
              <a:ext cx="0" cy="428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05BAA31-3156-4757-A390-ADE070B83645}"/>
              </a:ext>
            </a:extLst>
          </p:cNvPr>
          <p:cNvSpPr txBox="1"/>
          <p:nvPr/>
        </p:nvSpPr>
        <p:spPr>
          <a:xfrm>
            <a:off x="2034073" y="3996111"/>
            <a:ext cx="634482" cy="307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 anchor="t">
            <a:spAutoFit/>
          </a:bodyPr>
          <a:lstStyle/>
          <a:p>
            <a:pPr algn="l"/>
            <a:endParaRPr kumimoji="1" lang="zh-CN" altLang="en-US" sz="1400" b="1" dirty="0">
              <a:gradFill>
                <a:gsLst>
                  <a:gs pos="0">
                    <a:schemeClr val="accent3">
                      <a:lumMod val="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r="100000" b="100000"/>
                </a:path>
              </a:gradFill>
              <a:effectLst/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45042CE9-225F-4D1E-AEB3-93F2CC53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53769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D27ABD6-E89B-428F-8CBC-60B6D4E12727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1240" y="-2566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41054" y="709903"/>
            <a:ext cx="8304151" cy="4165469"/>
            <a:chOff x="1841054" y="709903"/>
            <a:chExt cx="8304151" cy="416546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1054" y="709903"/>
              <a:ext cx="8304151" cy="416546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7" name="直接箭头连接符 16"/>
            <p:cNvCxnSpPr/>
            <p:nvPr/>
          </p:nvCxnSpPr>
          <p:spPr>
            <a:xfrm>
              <a:off x="2780989" y="1718710"/>
              <a:ext cx="625151" cy="598395"/>
            </a:xfrm>
            <a:prstGeom prst="straightConnector1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429" y="709398"/>
            <a:ext cx="8533401" cy="4192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429" y="685922"/>
            <a:ext cx="8533401" cy="4238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组合 1"/>
          <p:cNvGrpSpPr/>
          <p:nvPr/>
        </p:nvGrpSpPr>
        <p:grpSpPr>
          <a:xfrm>
            <a:off x="3406140" y="175260"/>
            <a:ext cx="5563235" cy="345440"/>
            <a:chOff x="5777" y="231"/>
            <a:chExt cx="8761" cy="544"/>
          </a:xfrm>
        </p:grpSpPr>
        <p:grpSp>
          <p:nvGrpSpPr>
            <p:cNvPr id="3" name="组合 2"/>
            <p:cNvGrpSpPr/>
            <p:nvPr/>
          </p:nvGrpSpPr>
          <p:grpSpPr>
            <a:xfrm>
              <a:off x="7891" y="231"/>
              <a:ext cx="6647" cy="534"/>
              <a:chOff x="9433" y="231"/>
              <a:chExt cx="6647" cy="534"/>
            </a:xfrm>
          </p:grpSpPr>
          <p:cxnSp>
            <p:nvCxnSpPr>
              <p:cNvPr id="102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/>
              <p:cNvSpPr txBox="1"/>
              <p:nvPr/>
            </p:nvSpPr>
            <p:spPr>
              <a:xfrm>
                <a:off x="14040" y="231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1667" y="236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11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8011" y="24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数据分布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77" y="24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93643" y="5064926"/>
            <a:ext cx="10804714" cy="1296637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19050">
            <a:noFill/>
          </a:ln>
          <a:effectLst>
            <a:reflection blurRad="6350" stA="50000" endA="300" endPos="90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Value</a:t>
            </a:r>
            <a:r>
              <a:rPr lang="zh-CN" altLang="en-US" b="1" dirty="0"/>
              <a:t>中存在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离群点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- - - </a:t>
            </a:r>
            <a:r>
              <a:rPr lang="zh-CN" altLang="en-US" b="1" dirty="0"/>
              <a:t>可能是因为数据收集不准确；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- - - </a:t>
            </a:r>
            <a:r>
              <a:rPr lang="zh-CN" altLang="en-US" b="1" dirty="0"/>
              <a:t>或数据本身是真实的， 但是由于某些突发事件造成了负荷的不规律变化。</a:t>
            </a:r>
            <a:endParaRPr lang="en-US" altLang="zh-CN" b="1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C743EDA7-54CD-4F45-820A-FE83D540E6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0A1E83C-9073-4326-AF5F-BCB860377F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53769" cy="68580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D15102C-73F5-4708-A82F-10F5A4F426B3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-11240" y="-2566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06140" y="180975"/>
            <a:ext cx="5563235" cy="339725"/>
            <a:chOff x="5777" y="240"/>
            <a:chExt cx="8761" cy="535"/>
          </a:xfrm>
        </p:grpSpPr>
        <p:grpSp>
          <p:nvGrpSpPr>
            <p:cNvPr id="3" name="组合 2"/>
            <p:cNvGrpSpPr/>
            <p:nvPr/>
          </p:nvGrpSpPr>
          <p:grpSpPr>
            <a:xfrm>
              <a:off x="7891" y="240"/>
              <a:ext cx="6647" cy="534"/>
              <a:chOff x="9433" y="240"/>
              <a:chExt cx="6647" cy="534"/>
            </a:xfrm>
          </p:grpSpPr>
          <p:cxnSp>
            <p:nvCxnSpPr>
              <p:cNvPr id="102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文本框 3"/>
              <p:cNvSpPr txBox="1"/>
              <p:nvPr/>
            </p:nvSpPr>
            <p:spPr>
              <a:xfrm>
                <a:off x="14040" y="240"/>
                <a:ext cx="2040" cy="533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1667" y="245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11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文本框 4"/>
            <p:cNvSpPr txBox="1"/>
            <p:nvPr/>
          </p:nvSpPr>
          <p:spPr>
            <a:xfrm>
              <a:off x="8011" y="24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数据分布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77" y="24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07" y="832022"/>
            <a:ext cx="5371323" cy="40284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472" y="832022"/>
            <a:ext cx="5371322" cy="40284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693643" y="5064926"/>
            <a:ext cx="10804714" cy="1296637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19050">
            <a:noFill/>
          </a:ln>
          <a:effectLst>
            <a:reflection blurRad="6350" stA="50000" endA="300" endPos="90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气候变化曲线基本符合实际情况；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- - - </a:t>
            </a:r>
            <a:r>
              <a:rPr lang="zh-CN" altLang="en-US" b="1" dirty="0"/>
              <a:t>第一份气候数据为</a:t>
            </a:r>
            <a:r>
              <a:rPr lang="zh-CN" altLang="en-US" b="1" dirty="0">
                <a:solidFill>
                  <a:srgbClr val="7030A0"/>
                </a:solidFill>
              </a:rPr>
              <a:t>格林尼治</a:t>
            </a:r>
            <a:r>
              <a:rPr lang="zh-CN" altLang="en-US" b="1" dirty="0"/>
              <a:t>时间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（丢弃不用）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	- - - </a:t>
            </a:r>
            <a:r>
              <a:rPr lang="zh-CN" altLang="en-US" b="1" dirty="0"/>
              <a:t>第二份数据为</a:t>
            </a:r>
            <a:r>
              <a:rPr lang="zh-CN" altLang="en-US" b="1" dirty="0">
                <a:solidFill>
                  <a:srgbClr val="7030A0"/>
                </a:solidFill>
              </a:rPr>
              <a:t>北京</a:t>
            </a:r>
            <a:r>
              <a:rPr lang="zh-CN" altLang="en-US" b="1" dirty="0"/>
              <a:t>时间。</a:t>
            </a:r>
            <a:endParaRPr lang="en-US" altLang="zh-C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8F0DB7B-6599-4171-9E64-1E2D007AF1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0"/>
            <a:ext cx="1215376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51E536E0-5A7D-408F-A627-A1C60145AEC3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72396" y="723874"/>
            <a:ext cx="6896738" cy="6117551"/>
            <a:chOff x="122002" y="1179200"/>
            <a:chExt cx="5970823" cy="5296245"/>
          </a:xfrm>
        </p:grpSpPr>
        <p:pic>
          <p:nvPicPr>
            <p:cNvPr id="16" name="图片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2002" y="1179200"/>
              <a:ext cx="5970823" cy="5112303"/>
            </a:xfrm>
            <a:prstGeom prst="rect">
              <a:avLst/>
            </a:prstGeom>
            <a:ln>
              <a:solidFill>
                <a:srgbClr val="ED7D3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直接箭头连接符 9"/>
            <p:cNvCxnSpPr/>
            <p:nvPr/>
          </p:nvCxnSpPr>
          <p:spPr>
            <a:xfrm flipH="1" flipV="1">
              <a:off x="4590661" y="5812971"/>
              <a:ext cx="1134479" cy="662474"/>
            </a:xfrm>
            <a:prstGeom prst="straightConnector1">
              <a:avLst/>
            </a:prstGeom>
            <a:ln w="57150">
              <a:solidFill>
                <a:srgbClr val="ED7D31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988073" y="4469924"/>
              <a:ext cx="1032386" cy="733806"/>
            </a:xfrm>
            <a:prstGeom prst="straightConnector1">
              <a:avLst/>
            </a:prstGeom>
            <a:ln w="57150">
              <a:solidFill>
                <a:srgbClr val="ED7D31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482975" y="157287"/>
            <a:ext cx="5563235" cy="351790"/>
            <a:chOff x="5777" y="200"/>
            <a:chExt cx="8761" cy="554"/>
          </a:xfrm>
        </p:grpSpPr>
        <p:grpSp>
          <p:nvGrpSpPr>
            <p:cNvPr id="4" name="组合 3"/>
            <p:cNvGrpSpPr/>
            <p:nvPr/>
          </p:nvGrpSpPr>
          <p:grpSpPr>
            <a:xfrm>
              <a:off x="7891" y="200"/>
              <a:ext cx="6647" cy="554"/>
              <a:chOff x="9433" y="200"/>
              <a:chExt cx="6647" cy="55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4040" y="210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667" y="200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20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8011" y="21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数据分布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77" y="21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D667236B-6588-4756-BB57-78E00F32B4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870C13F-4B02-4305-BBC7-84FCA768E0F0}"/>
              </a:ext>
            </a:extLst>
          </p:cNvPr>
          <p:cNvSpPr/>
          <p:nvPr/>
        </p:nvSpPr>
        <p:spPr>
          <a:xfrm>
            <a:off x="0" y="-3052"/>
            <a:ext cx="12191999" cy="6864227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-12510" y="-12091"/>
            <a:ext cx="12213424" cy="628154"/>
          </a:xfrm>
          <a:prstGeom prst="rect">
            <a:avLst/>
          </a:prstGeom>
          <a:gradFill flip="none" rotWithShape="1">
            <a:gsLst>
              <a:gs pos="39000">
                <a:srgbClr val="4472C4">
                  <a:lumMod val="80000"/>
                  <a:lumOff val="20000"/>
                  <a:alpha val="5000"/>
                </a:srgbClr>
              </a:gs>
              <a:gs pos="89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70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F Orson Casual Heavy" panose="00000400000000000000" pitchFamily="2" charset="0"/>
              <a:ea typeface="幼圆" panose="02010509060101010101" pitchFamily="49" charset="-122"/>
              <a:cs typeface="+mn-cs"/>
              <a:sym typeface="SF Orson Casual Heavy" panose="00000400000000000000" pitchFamily="2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49171" y="861641"/>
            <a:ext cx="6817429" cy="5884370"/>
            <a:chOff x="122002" y="1179200"/>
            <a:chExt cx="5970823" cy="5153634"/>
          </a:xfrm>
        </p:grpSpPr>
        <p:pic>
          <p:nvPicPr>
            <p:cNvPr id="16" name="图片 1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22002" y="1179200"/>
              <a:ext cx="5970823" cy="5112303"/>
            </a:xfrm>
            <a:prstGeom prst="rect">
              <a:avLst/>
            </a:prstGeom>
            <a:ln>
              <a:solidFill>
                <a:srgbClr val="ED7D3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0" name="直接箭头连接符 9"/>
            <p:cNvCxnSpPr/>
            <p:nvPr/>
          </p:nvCxnSpPr>
          <p:spPr>
            <a:xfrm flipH="1" flipV="1">
              <a:off x="3879329" y="5670360"/>
              <a:ext cx="1134479" cy="662474"/>
            </a:xfrm>
            <a:prstGeom prst="straightConnector1">
              <a:avLst/>
            </a:prstGeom>
            <a:ln w="57150">
              <a:solidFill>
                <a:srgbClr val="ED7D31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745735" y="4841509"/>
              <a:ext cx="1032386" cy="733806"/>
            </a:xfrm>
            <a:prstGeom prst="straightConnector1">
              <a:avLst/>
            </a:prstGeom>
            <a:ln w="57150">
              <a:solidFill>
                <a:srgbClr val="ED7D31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482975" y="157287"/>
            <a:ext cx="5563235" cy="351790"/>
            <a:chOff x="5777" y="200"/>
            <a:chExt cx="8761" cy="554"/>
          </a:xfrm>
        </p:grpSpPr>
        <p:grpSp>
          <p:nvGrpSpPr>
            <p:cNvPr id="4" name="组合 3"/>
            <p:cNvGrpSpPr/>
            <p:nvPr/>
          </p:nvGrpSpPr>
          <p:grpSpPr>
            <a:xfrm>
              <a:off x="7891" y="200"/>
              <a:ext cx="6647" cy="554"/>
              <a:chOff x="9433" y="200"/>
              <a:chExt cx="6647" cy="554"/>
            </a:xfrm>
          </p:grpSpPr>
          <p:cxnSp>
            <p:nvCxnSpPr>
              <p:cNvPr id="9" name="直接连接符 31"/>
              <p:cNvCxnSpPr/>
              <p:nvPr/>
            </p:nvCxnSpPr>
            <p:spPr>
              <a:xfrm>
                <a:off x="9433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32"/>
              <p:cNvCxnSpPr/>
              <p:nvPr/>
            </p:nvCxnSpPr>
            <p:spPr>
              <a:xfrm>
                <a:off x="11473" y="320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/>
              <p:cNvSpPr txBox="1"/>
              <p:nvPr/>
            </p:nvSpPr>
            <p:spPr>
              <a:xfrm>
                <a:off x="14040" y="210"/>
                <a:ext cx="2040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聚类分析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667" y="200"/>
                <a:ext cx="2374" cy="529"/>
              </a:xfrm>
              <a:prstGeom prst="rect">
                <a:avLst/>
              </a:prstGeom>
              <a:noFill/>
            </p:spPr>
            <p:txBody>
              <a:bodyPr wrap="square" lIns="91436" tIns="45719" rIns="91436" bIns="45719" rtlCol="0">
                <a:spAutoFit/>
              </a:bodyPr>
              <a:lstStyle/>
              <a:p>
                <a:pPr algn="ctr" fontAlgn="auto"/>
                <a:r>
                  <a:rPr lang="zh-CN" altLang="en-US" sz="1600" b="1" spc="300" noProof="1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  <a:cs typeface="Impact" panose="020B0806030902050204" pitchFamily="34" charset="0"/>
                  </a:rPr>
                  <a:t>相关性检验</a:t>
                </a:r>
              </a:p>
            </p:txBody>
          </p:sp>
          <p:cxnSp>
            <p:nvCxnSpPr>
              <p:cNvPr id="20" name="直接连接符 30"/>
              <p:cNvCxnSpPr/>
              <p:nvPr/>
            </p:nvCxnSpPr>
            <p:spPr>
              <a:xfrm>
                <a:off x="14040" y="326"/>
                <a:ext cx="0" cy="428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文本框 20"/>
            <p:cNvSpPr txBox="1"/>
            <p:nvPr/>
          </p:nvSpPr>
          <p:spPr>
            <a:xfrm>
              <a:off x="8011" y="216"/>
              <a:ext cx="1840" cy="52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tx2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rPr>
                <a:t>数据分布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777" y="210"/>
              <a:ext cx="1860" cy="529"/>
            </a:xfrm>
            <a:prstGeom prst="rect">
              <a:avLst/>
            </a:prstGeom>
            <a:noFill/>
          </p:spPr>
          <p:txBody>
            <a:bodyPr wrap="square" lIns="91436" tIns="45719" rIns="91436" bIns="45719" rtlCol="0">
              <a:spAutoFit/>
            </a:bodyPr>
            <a:lstStyle/>
            <a:p>
              <a:pPr algn="ctr" fontAlgn="auto"/>
              <a:r>
                <a:rPr lang="zh-CN" altLang="zh-HK" sz="1600" b="1" spc="300" noProof="1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  <a:cs typeface="Impact" panose="020B0806030902050204" pitchFamily="34" charset="0"/>
                </a:rPr>
                <a:t>数据描述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8168" y="2462584"/>
            <a:ext cx="4023397" cy="24802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0" cap="rnd"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8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b="1" dirty="0">
                <a:gradFill>
                  <a:gsLst>
                    <a:gs pos="63000">
                      <a:srgbClr val="FFC000"/>
                    </a:gs>
                    <a:gs pos="0">
                      <a:schemeClr val="accent6">
                        <a:lumMod val="89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  <a:gs pos="100000">
                      <a:schemeClr val="accent6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chemeClr val="accent1">
                      <a:lumMod val="75000"/>
                    </a:schemeClr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2800" b="1" dirty="0">
                <a:gradFill>
                  <a:gsLst>
                    <a:gs pos="13000">
                      <a:srgbClr val="FFC000"/>
                    </a:gs>
                    <a:gs pos="66000">
                      <a:srgbClr val="0179FD"/>
                    </a:gs>
                    <a:gs pos="88000">
                      <a:schemeClr val="accent6">
                        <a:lumMod val="75000"/>
                      </a:schemeClr>
                    </a:gs>
                    <a:gs pos="38000">
                      <a:srgbClr val="7030A0"/>
                    </a:gs>
                  </a:gsLst>
                  <a:path path="circle">
                    <a:fillToRect l="50000" t="50000" r="50000" b="50000"/>
                  </a:path>
                </a:gradFill>
                <a:effectLst>
                  <a:glow rad="127000">
                    <a:schemeClr val="bg1"/>
                  </a:glow>
                  <a:outerShdw blurRad="50800" dist="38100" dir="2700000" algn="tl" rotWithShape="0">
                    <a:schemeClr val="bg1">
                      <a:lumMod val="95000"/>
                      <a:alpha val="67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可视化分析</a:t>
            </a:r>
            <a:endParaRPr lang="en-US" altLang="zh-CN" sz="2400" b="1" dirty="0">
              <a:gradFill>
                <a:gsLst>
                  <a:gs pos="13000">
                    <a:srgbClr val="FFC000"/>
                  </a:gs>
                  <a:gs pos="66000">
                    <a:srgbClr val="0179FD"/>
                  </a:gs>
                  <a:gs pos="88000">
                    <a:schemeClr val="accent6">
                      <a:lumMod val="75000"/>
                    </a:schemeClr>
                  </a:gs>
                  <a:gs pos="38000">
                    <a:srgbClr val="7030A0"/>
                  </a:gs>
                </a:gsLst>
                <a:path path="circle">
                  <a:fillToRect l="50000" t="50000" r="50000" b="50000"/>
                </a:path>
              </a:gradFill>
              <a:effectLst>
                <a:glow rad="127000">
                  <a:schemeClr val="bg1"/>
                </a:glow>
                <a:outerShdw blurRad="50800" dist="38100" dir="2700000" algn="tl" rotWithShape="0">
                  <a:schemeClr val="bg1">
                    <a:lumMod val="95000"/>
                    <a:alpha val="67000"/>
                  </a:scheme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1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、夏季用电量偏低，冬季用电量偏高；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月负荷数据反常；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63" y="707604"/>
            <a:ext cx="10882637" cy="6051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环保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 anchor="t">
        <a:spAutoFit/>
      </a:bodyPr>
      <a:lstStyle>
        <a:defPPr algn="l">
          <a:defRPr kumimoji="1" sz="3200" b="1" dirty="0">
            <a:gradFill>
              <a:gsLst>
                <a:gs pos="0">
                  <a:schemeClr val="accent3">
                    <a:lumMod val="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r="100000" b="100000"/>
              </a:path>
            </a:gradFill>
            <a:effectLst/>
            <a:latin typeface="幼圆" panose="02010509060101010101" pitchFamily="49" charset="-122"/>
            <a:ea typeface="幼圆" panose="02010509060101010101" pitchFamily="49" charset="-122"/>
            <a:cs typeface="+mn-ea"/>
            <a:sym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1671</Words>
  <Application>Microsoft Office PowerPoint</Application>
  <PresentationFormat>宽屏</PresentationFormat>
  <Paragraphs>536</Paragraphs>
  <Slides>39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39</vt:i4>
      </vt:variant>
    </vt:vector>
  </HeadingPairs>
  <TitlesOfParts>
    <vt:vector size="61" baseType="lpstr">
      <vt:lpstr>时尚中黑简体</vt:lpstr>
      <vt:lpstr>楷体</vt:lpstr>
      <vt:lpstr>华文楷体</vt:lpstr>
      <vt:lpstr>Times New Roman</vt:lpstr>
      <vt:lpstr>微软雅黑</vt:lpstr>
      <vt:lpstr>Impact</vt:lpstr>
      <vt:lpstr>Garamond</vt:lpstr>
      <vt:lpstr>Wingdings</vt:lpstr>
      <vt:lpstr>Montserrat Light</vt:lpstr>
      <vt:lpstr>华文琥珀</vt:lpstr>
      <vt:lpstr>等线</vt:lpstr>
      <vt:lpstr>等线 Light</vt:lpstr>
      <vt:lpstr>黑体</vt:lpstr>
      <vt:lpstr>方正姚体</vt:lpstr>
      <vt:lpstr>Tw Cen MT</vt:lpstr>
      <vt:lpstr>SF Orson Casual Heavy</vt:lpstr>
      <vt:lpstr>幼圆</vt:lpstr>
      <vt:lpstr>Arial</vt:lpstr>
      <vt:lpstr>水滴</vt:lpstr>
      <vt:lpstr>环保</vt:lpstr>
      <vt:lpstr>1_Office 主题​​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云冲 钱</dc:creator>
  <cp:lastModifiedBy>钱 云冲</cp:lastModifiedBy>
  <cp:revision>72</cp:revision>
  <dcterms:created xsi:type="dcterms:W3CDTF">2018-12-26T22:57:00Z</dcterms:created>
  <dcterms:modified xsi:type="dcterms:W3CDTF">2019-03-19T13:04:43Z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2052-10.1.0.7671</vt:lpwstr>
  </property>
</Properties>
</file>